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2" r:id="rId2"/>
    <p:sldId id="263" r:id="rId3"/>
    <p:sldId id="268" r:id="rId4"/>
    <p:sldId id="275" r:id="rId5"/>
    <p:sldId id="272" r:id="rId6"/>
    <p:sldId id="273" r:id="rId7"/>
    <p:sldId id="270" r:id="rId8"/>
    <p:sldId id="271"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0E0F"/>
    <a:srgbClr val="CF0300"/>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52"/>
    <p:restoredTop sz="92586"/>
  </p:normalViewPr>
  <p:slideViewPr>
    <p:cSldViewPr snapToGrid="0" snapToObjects="1">
      <p:cViewPr>
        <p:scale>
          <a:sx n="88" d="100"/>
          <a:sy n="88" d="100"/>
        </p:scale>
        <p:origin x="1088"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tiff>
</file>

<file path=ppt/media/image11.tiff>
</file>

<file path=ppt/media/image12.tiff>
</file>

<file path=ppt/media/image13.tiff>
</file>

<file path=ppt/media/image14.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3ECE88-1F59-444F-980E-18E0A7670B0A}" type="datetimeFigureOut">
              <a:rPr lang="en-US" smtClean="0"/>
              <a:t>5/19/20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695B84-3346-7E4F-8142-9CE94748AA95}" type="slidenum">
              <a:rPr lang="en-US" smtClean="0"/>
              <a:t>‹#›</a:t>
            </a:fld>
            <a:endParaRPr lang="en-US"/>
          </a:p>
        </p:txBody>
      </p:sp>
    </p:spTree>
    <p:extLst>
      <p:ext uri="{BB962C8B-B14F-4D97-AF65-F5344CB8AC3E}">
        <p14:creationId xmlns:p14="http://schemas.microsoft.com/office/powerpoint/2010/main" val="317073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member.baywheels.com/map/"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95B84-3346-7E4F-8142-9CE94748AA95}" type="slidenum">
              <a:rPr lang="en-US" smtClean="0"/>
              <a:t>3</a:t>
            </a:fld>
            <a:endParaRPr lang="en-US"/>
          </a:p>
        </p:txBody>
      </p:sp>
    </p:spTree>
    <p:extLst>
      <p:ext uri="{BB962C8B-B14F-4D97-AF65-F5344CB8AC3E}">
        <p14:creationId xmlns:p14="http://schemas.microsoft.com/office/powerpoint/2010/main" val="31857180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695B84-3346-7E4F-8142-9CE94748AA95}" type="slidenum">
              <a:rPr lang="en-US" smtClean="0"/>
              <a:t>4</a:t>
            </a:fld>
            <a:endParaRPr lang="en-US"/>
          </a:p>
        </p:txBody>
      </p:sp>
    </p:spTree>
    <p:extLst>
      <p:ext uri="{BB962C8B-B14F-4D97-AF65-F5344CB8AC3E}">
        <p14:creationId xmlns:p14="http://schemas.microsoft.com/office/powerpoint/2010/main" val="16481298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Adjust:</a:t>
            </a:r>
          </a:p>
          <a:p>
            <a:pPr marL="171450" indent="-171450">
              <a:buFont typeface="Arial" panose="020B0604020202020204" pitchFamily="34" charset="0"/>
              <a:buChar char="•"/>
            </a:pPr>
            <a:r>
              <a:rPr lang="en-MY" dirty="0">
                <a:hlinkClick r:id="rId3"/>
              </a:rPr>
              <a:t>https://member.baywheels.com/map/</a:t>
            </a:r>
            <a:endParaRPr lang="en-US" dirty="0">
              <a:sym typeface="Wingdings" pitchFamily="2" charset="2"/>
            </a:endParaRPr>
          </a:p>
          <a:p>
            <a:pPr marL="171450" indent="-171450">
              <a:buFont typeface="Arial" panose="020B0604020202020204" pitchFamily="34" charset="0"/>
              <a:buChar char="•"/>
            </a:pPr>
            <a:endParaRPr lang="en-US" dirty="0">
              <a:sym typeface="Wingdings" pitchFamily="2" charset="2"/>
            </a:endParaRPr>
          </a:p>
          <a:p>
            <a:pPr marL="0" indent="0">
              <a:buFont typeface="Arial" panose="020B0604020202020204" pitchFamily="34" charset="0"/>
              <a:buNone/>
            </a:pPr>
            <a:r>
              <a:rPr lang="en-US" dirty="0">
                <a:sym typeface="Wingdings" pitchFamily="2" charset="2"/>
              </a:rPr>
              <a:t>Add: # of </a:t>
            </a:r>
            <a:r>
              <a:rPr lang="en-US" dirty="0" err="1">
                <a:sym typeface="Wingdings" pitchFamily="2" charset="2"/>
              </a:rPr>
              <a:t>bikerides</a:t>
            </a:r>
            <a:r>
              <a:rPr lang="en-US" dirty="0">
                <a:sym typeface="Wingdings" pitchFamily="2" charset="2"/>
              </a:rPr>
              <a:t> &gt; 45 minutes and optionally (who makes them) [LOOK AT THE EXTRA CHARGING]</a:t>
            </a:r>
            <a:endParaRPr lang="en-US" dirty="0"/>
          </a:p>
        </p:txBody>
      </p:sp>
      <p:sp>
        <p:nvSpPr>
          <p:cNvPr id="4" name="Slide Number Placeholder 3"/>
          <p:cNvSpPr>
            <a:spLocks noGrp="1"/>
          </p:cNvSpPr>
          <p:nvPr>
            <p:ph type="sldNum" sz="quarter" idx="5"/>
          </p:nvPr>
        </p:nvSpPr>
        <p:spPr/>
        <p:txBody>
          <a:bodyPr/>
          <a:lstStyle/>
          <a:p>
            <a:fld id="{60695B84-3346-7E4F-8142-9CE94748AA95}" type="slidenum">
              <a:rPr lang="en-US" smtClean="0"/>
              <a:t>7</a:t>
            </a:fld>
            <a:endParaRPr lang="en-US"/>
          </a:p>
        </p:txBody>
      </p:sp>
    </p:spTree>
    <p:extLst>
      <p:ext uri="{BB962C8B-B14F-4D97-AF65-F5344CB8AC3E}">
        <p14:creationId xmlns:p14="http://schemas.microsoft.com/office/powerpoint/2010/main" val="1113426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Regression!</a:t>
            </a:r>
          </a:p>
        </p:txBody>
      </p:sp>
      <p:sp>
        <p:nvSpPr>
          <p:cNvPr id="4" name="Slide Number Placeholder 3"/>
          <p:cNvSpPr>
            <a:spLocks noGrp="1"/>
          </p:cNvSpPr>
          <p:nvPr>
            <p:ph type="sldNum" sz="quarter" idx="5"/>
          </p:nvPr>
        </p:nvSpPr>
        <p:spPr/>
        <p:txBody>
          <a:bodyPr/>
          <a:lstStyle/>
          <a:p>
            <a:fld id="{60695B84-3346-7E4F-8142-9CE94748AA95}" type="slidenum">
              <a:rPr lang="en-US" smtClean="0"/>
              <a:t>8</a:t>
            </a:fld>
            <a:endParaRPr lang="en-US"/>
          </a:p>
        </p:txBody>
      </p:sp>
    </p:spTree>
    <p:extLst>
      <p:ext uri="{BB962C8B-B14F-4D97-AF65-F5344CB8AC3E}">
        <p14:creationId xmlns:p14="http://schemas.microsoft.com/office/powerpoint/2010/main" val="2816096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30E79-0F25-224C-AD48-0F99CAD9BFF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EF3BB20-18A3-A44D-BAA5-49231BFBCE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A847289-CDA4-4E44-9F8B-B3E896E355B2}"/>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5" name="Footer Placeholder 4">
            <a:extLst>
              <a:ext uri="{FF2B5EF4-FFF2-40B4-BE49-F238E27FC236}">
                <a16:creationId xmlns:a16="http://schemas.microsoft.com/office/drawing/2014/main" id="{A3EA4BA6-CABF-9641-B653-8901468CAB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D0FD47-23CB-EB4D-ADC9-DAEE0CC3B7FC}"/>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3896705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98893-E968-014D-BD82-17C62BB86C0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DA76BBF-E7BE-2745-8D9D-DD2B89F5DAB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2CA1F1-F271-A54C-8C7E-7F5AD6C3D276}"/>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5" name="Footer Placeholder 4">
            <a:extLst>
              <a:ext uri="{FF2B5EF4-FFF2-40B4-BE49-F238E27FC236}">
                <a16:creationId xmlns:a16="http://schemas.microsoft.com/office/drawing/2014/main" id="{9E1D9927-979B-524A-BF00-496E817B8B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88B9A6-DBE8-EA47-B7A7-6BBAE2BD5BF7}"/>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4337301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7E990A-72EC-3642-A8EC-5EEC65E5159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A1E73A0-618E-064C-AC66-AEC184240F7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F64B311-AD75-B045-996E-DA1ABFAC54F9}"/>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5" name="Footer Placeholder 4">
            <a:extLst>
              <a:ext uri="{FF2B5EF4-FFF2-40B4-BE49-F238E27FC236}">
                <a16:creationId xmlns:a16="http://schemas.microsoft.com/office/drawing/2014/main" id="{1C2D0966-3837-284C-8E7A-D6CCEB7E45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627565-DA8E-3948-8354-1483853C2831}"/>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3348205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3AE13-D955-0E45-A748-FBF4DF1BC4C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1C3CB13-256A-B047-90EC-432D8391D43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85FA6E8-DB50-3F49-A743-036A33944EE6}"/>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5" name="Footer Placeholder 4">
            <a:extLst>
              <a:ext uri="{FF2B5EF4-FFF2-40B4-BE49-F238E27FC236}">
                <a16:creationId xmlns:a16="http://schemas.microsoft.com/office/drawing/2014/main" id="{F7496ACC-1315-5B44-8CF1-50DDC6DF46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3FE162-0B1F-F543-BBD5-E8D3EF25C935}"/>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24964399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5152B-9AA2-1440-B440-3DE1DE4A79C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0AFF41D-0171-E340-ADAD-4707F1B19FD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B6513A0-68FB-A647-BACC-CB9A98C0C37D}"/>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5" name="Footer Placeholder 4">
            <a:extLst>
              <a:ext uri="{FF2B5EF4-FFF2-40B4-BE49-F238E27FC236}">
                <a16:creationId xmlns:a16="http://schemas.microsoft.com/office/drawing/2014/main" id="{4422AE99-164F-2042-9EAE-BFEC04758A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63FD72-749B-544F-B809-AB0B9DF9087F}"/>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2627850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0200C-C447-6F46-B7B3-721BFFE23B0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3189A12-329D-AB49-8740-4145ED33D07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5726F2D-F3FA-5447-BC5F-8F8A97D9E6E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C0B2714-2CFE-1C43-AA86-38568CE93DDE}"/>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6" name="Footer Placeholder 5">
            <a:extLst>
              <a:ext uri="{FF2B5EF4-FFF2-40B4-BE49-F238E27FC236}">
                <a16:creationId xmlns:a16="http://schemas.microsoft.com/office/drawing/2014/main" id="{11DF296B-5FF0-0641-889C-EE81F6DE32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33E607-E17B-D344-A653-792D103575AB}"/>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2438491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015C8-5365-7942-BBB5-8BB3B1EC334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EFE4E0B-7276-724A-8D7E-838A09D24F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C4E5459-EE58-A540-9D4A-FA0403449CF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DAD727D-3377-EB4E-B467-098EFAF64F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A843E27-1E27-E945-B665-9AC7B1B1750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778236E-26D8-E445-9908-E11BB61BE3E3}"/>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8" name="Footer Placeholder 7">
            <a:extLst>
              <a:ext uri="{FF2B5EF4-FFF2-40B4-BE49-F238E27FC236}">
                <a16:creationId xmlns:a16="http://schemas.microsoft.com/office/drawing/2014/main" id="{60E3DFC5-82D7-2B4A-8530-903281FE5BF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E230ACA-7068-6140-B2F7-A2F9F18396A5}"/>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1482766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5BA55-899D-1D42-B79A-84B55154F24B}"/>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8B69838-7F53-734C-B8D7-4874F305DF46}"/>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4" name="Footer Placeholder 3">
            <a:extLst>
              <a:ext uri="{FF2B5EF4-FFF2-40B4-BE49-F238E27FC236}">
                <a16:creationId xmlns:a16="http://schemas.microsoft.com/office/drawing/2014/main" id="{9AF2D99D-7772-D14D-874F-0B269E32141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0AC074-AD48-334C-96A3-89C56A207D1E}"/>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1120215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4D3465-5E31-5944-B6B1-738B0FF8A4A9}"/>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3" name="Footer Placeholder 2">
            <a:extLst>
              <a:ext uri="{FF2B5EF4-FFF2-40B4-BE49-F238E27FC236}">
                <a16:creationId xmlns:a16="http://schemas.microsoft.com/office/drawing/2014/main" id="{4FA94C75-2419-6843-8AB1-94A23E2CD0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5ED43A-0013-EC4F-8895-8E451B107476}"/>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890350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52DC1-E9A3-E34E-9D64-E9A630BCB1F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D91C7C46-57E4-DF42-8D71-A2D11FC318E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019164C-EE98-954D-AA00-84ED0810A1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A44A9AF-016D-454C-B84C-678B226DB5F4}"/>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6" name="Footer Placeholder 5">
            <a:extLst>
              <a:ext uri="{FF2B5EF4-FFF2-40B4-BE49-F238E27FC236}">
                <a16:creationId xmlns:a16="http://schemas.microsoft.com/office/drawing/2014/main" id="{C4571DC2-15FB-4C4F-80F5-BF8A71B57C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7BA2B1-1B9A-D649-A874-34415D6AB914}"/>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1084198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D870-589D-0343-80AC-99E67B5794B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9C8E1C1-9072-3E4D-8CD2-124395F28A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C7A07CE-1B89-F34B-AB77-00C1BDF12A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3D1FCE5-8BB0-8A4C-A53F-868680196416}"/>
              </a:ext>
            </a:extLst>
          </p:cNvPr>
          <p:cNvSpPr>
            <a:spLocks noGrp="1"/>
          </p:cNvSpPr>
          <p:nvPr>
            <p:ph type="dt" sz="half" idx="10"/>
          </p:nvPr>
        </p:nvSpPr>
        <p:spPr/>
        <p:txBody>
          <a:bodyPr/>
          <a:lstStyle/>
          <a:p>
            <a:fld id="{4FC1BC8B-09C7-1141-B25F-77E663538B87}" type="datetimeFigureOut">
              <a:rPr lang="en-US" smtClean="0"/>
              <a:t>5/19/20</a:t>
            </a:fld>
            <a:endParaRPr lang="en-US"/>
          </a:p>
        </p:txBody>
      </p:sp>
      <p:sp>
        <p:nvSpPr>
          <p:cNvPr id="6" name="Footer Placeholder 5">
            <a:extLst>
              <a:ext uri="{FF2B5EF4-FFF2-40B4-BE49-F238E27FC236}">
                <a16:creationId xmlns:a16="http://schemas.microsoft.com/office/drawing/2014/main" id="{83A162C4-FEF6-C744-A32A-4B85086EC8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634873-BC48-3544-9B81-265CFCBCE483}"/>
              </a:ext>
            </a:extLst>
          </p:cNvPr>
          <p:cNvSpPr>
            <a:spLocks noGrp="1"/>
          </p:cNvSpPr>
          <p:nvPr>
            <p:ph type="sldNum" sz="quarter" idx="12"/>
          </p:nvPr>
        </p:nvSpPr>
        <p:spPr/>
        <p:txBody>
          <a:bodyPr/>
          <a:lstStyle/>
          <a:p>
            <a:fld id="{0475FD64-E867-044A-8E8E-267C8851E0AE}" type="slidenum">
              <a:rPr lang="en-US" smtClean="0"/>
              <a:t>‹#›</a:t>
            </a:fld>
            <a:endParaRPr lang="en-US"/>
          </a:p>
        </p:txBody>
      </p:sp>
    </p:spTree>
    <p:extLst>
      <p:ext uri="{BB962C8B-B14F-4D97-AF65-F5344CB8AC3E}">
        <p14:creationId xmlns:p14="http://schemas.microsoft.com/office/powerpoint/2010/main" val="563253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D7048B-82C2-EE43-B418-7ADC352336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FCEE00F-8E24-3D49-808A-8B6615A336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D7E947-9E66-D54C-9EAA-F6BDA2E741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C1BC8B-09C7-1141-B25F-77E663538B87}" type="datetimeFigureOut">
              <a:rPr lang="en-US" smtClean="0"/>
              <a:t>5/19/20</a:t>
            </a:fld>
            <a:endParaRPr lang="en-US"/>
          </a:p>
        </p:txBody>
      </p:sp>
      <p:sp>
        <p:nvSpPr>
          <p:cNvPr id="5" name="Footer Placeholder 4">
            <a:extLst>
              <a:ext uri="{FF2B5EF4-FFF2-40B4-BE49-F238E27FC236}">
                <a16:creationId xmlns:a16="http://schemas.microsoft.com/office/drawing/2014/main" id="{30C606D1-F1C0-6E4F-BBB0-9A5CB3716A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5FB3DC-A222-D541-A01F-59BD21A079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75FD64-E867-044A-8E8E-267C8851E0AE}" type="slidenum">
              <a:rPr lang="en-US" smtClean="0"/>
              <a:t>‹#›</a:t>
            </a:fld>
            <a:endParaRPr lang="en-US"/>
          </a:p>
        </p:txBody>
      </p:sp>
    </p:spTree>
    <p:extLst>
      <p:ext uri="{BB962C8B-B14F-4D97-AF65-F5344CB8AC3E}">
        <p14:creationId xmlns:p14="http://schemas.microsoft.com/office/powerpoint/2010/main" val="38427886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g.v.pamelen@gmail.com?subject=Inquiry"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7" Type="http://schemas.openxmlformats.org/officeDocument/2006/relationships/image" Target="../media/image14.tif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mailto:g.v.pamelen@gmail.com?subject=Inquiry" TargetMode="External"/><Relationship Id="rId5" Type="http://schemas.openxmlformats.org/officeDocument/2006/relationships/image" Target="../media/image13.tiff"/><Relationship Id="rId4" Type="http://schemas.openxmlformats.org/officeDocument/2006/relationships/image" Target="../media/image12.tiff"/></Relationships>
</file>

<file path=ppt/slides/_rels/slide2.xml.rels><?xml version="1.0" encoding="UTF-8" standalone="yes"?>
<Relationships xmlns="http://schemas.openxmlformats.org/package/2006/relationships"><Relationship Id="rId8" Type="http://schemas.openxmlformats.org/officeDocument/2006/relationships/hyperlink" Target="https://www.lyft.com/bikes/bay-wheels/system-data" TargetMode="External"/><Relationship Id="rId3" Type="http://schemas.openxmlformats.org/officeDocument/2006/relationships/hyperlink" Target="mailto:g.v.pamelen@gmail.com?subject=Inquiry" TargetMode="External"/><Relationship Id="rId7" Type="http://schemas.openxmlformats.org/officeDocument/2006/relationships/hyperlink" Target="https://www.lyft.com/bikes/bay-wheels/pricing"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www.lyft.com/bikes/" TargetMode="External"/><Relationship Id="rId5" Type="http://schemas.openxmlformats.org/officeDocument/2006/relationships/image" Target="../media/image3.tiff"/><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lyft.com/bikes/bay-wheels/pricing" TargetMode="External"/><Relationship Id="rId5" Type="http://schemas.openxmlformats.org/officeDocument/2006/relationships/hyperlink" Target="mailto:g.v.pamelen@gmail.com?subject=Inquiry" TargetMode="Externa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hyperlink" Target="https://www.sfchronicle.com/business/article/Lyft-s-Bay-Wheels-to-resume-e-bike-rentals-in-SF-14821170.php" TargetMode="External"/><Relationship Id="rId4" Type="http://schemas.openxmlformats.org/officeDocument/2006/relationships/hyperlink" Target="mailto:g.v.pamelen@gmail.com?subject=Inquiry"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mailto:g.v.pamelen@gmail.com?subject=Inquiry"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tiff"/></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https://www.lyft.com/bikes/bay-wheels/system-data" TargetMode="External"/><Relationship Id="rId4" Type="http://schemas.openxmlformats.org/officeDocument/2006/relationships/hyperlink" Target="mailto:g.v.pamelen@gmail.com?subject=Inquiry"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member.baywheels.com/map/" TargetMode="External"/><Relationship Id="rId5" Type="http://schemas.openxmlformats.org/officeDocument/2006/relationships/image" Target="../media/image8.tiff"/><Relationship Id="rId4" Type="http://schemas.openxmlformats.org/officeDocument/2006/relationships/hyperlink" Target="mailto:g.v.pamelen@gmail.com?subject=Inquiry"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mailto:g.v.pamelen@gmail.com?subject=Inquiry" TargetMode="External"/><Relationship Id="rId4" Type="http://schemas.openxmlformats.org/officeDocument/2006/relationships/image" Target="../media/image9.tiff"/></Relationships>
</file>

<file path=ppt/slides/_rels/slide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mailto:g.v.pamelen@gmail.com?subject=Inquir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899400" cy="4572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420984B-49F3-5C44-8393-76D666BC48D7}"/>
              </a:ext>
            </a:extLst>
          </p:cNvPr>
          <p:cNvSpPr>
            <a:spLocks noChangeArrowheads="1"/>
          </p:cNvSpPr>
          <p:nvPr/>
        </p:nvSpPr>
        <p:spPr bwMode="auto">
          <a:xfrm>
            <a:off x="2146297" y="1649749"/>
            <a:ext cx="7899400" cy="148925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50000"/>
              </a:lnSpc>
              <a:spcBef>
                <a:spcPct val="0"/>
              </a:spcBef>
              <a:spcAft>
                <a:spcPct val="0"/>
              </a:spcAft>
              <a:buClrTx/>
              <a:buSzTx/>
              <a:buFontTx/>
              <a:buNone/>
              <a:tabLst/>
            </a:pPr>
            <a:r>
              <a:rPr kumimoji="0" lang="en-US" altLang="en-US" sz="3600" b="1" i="0" u="none" strike="noStrike" cap="none" normalizeH="0" baseline="0" dirty="0">
                <a:ln>
                  <a:noFill/>
                </a:ln>
                <a:solidFill>
                  <a:srgbClr val="A50000"/>
                </a:solidFill>
                <a:effectLst/>
                <a:latin typeface="HelveticaNeue" panose="02000503000000020004" pitchFamily="2" charset="0"/>
              </a:rPr>
              <a:t>Lyft – Bay Wheels </a:t>
            </a:r>
          </a:p>
          <a:p>
            <a:pPr marL="0" marR="0" lvl="0" indent="0" algn="ctr" defTabSz="914400" rtl="0" eaLnBrk="0" fontAlgn="base" latinLnBrk="0" hangingPunct="0">
              <a:lnSpc>
                <a:spcPct val="150000"/>
              </a:lnSpc>
              <a:spcBef>
                <a:spcPct val="0"/>
              </a:spcBef>
              <a:spcAft>
                <a:spcPct val="0"/>
              </a:spcAft>
              <a:buClrTx/>
              <a:buSzTx/>
              <a:buFontTx/>
              <a:buNone/>
              <a:tabLst/>
            </a:pPr>
            <a:r>
              <a:rPr kumimoji="0" lang="en-US" altLang="en-US" sz="2800" b="1" i="0" u="none" strike="noStrike" cap="none" normalizeH="0" baseline="0" dirty="0">
                <a:ln>
                  <a:noFill/>
                </a:ln>
                <a:solidFill>
                  <a:srgbClr val="A50000"/>
                </a:solidFill>
                <a:effectLst/>
                <a:latin typeface="HelveticaNeue" panose="02000503000000020004" pitchFamily="2" charset="0"/>
              </a:rPr>
              <a:t>Business Analysis</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42DB3E8D-BEFC-7E47-9527-06918E2A2C72}"/>
              </a:ext>
            </a:extLst>
          </p:cNvPr>
          <p:cNvSpPr/>
          <p:nvPr/>
        </p:nvSpPr>
        <p:spPr>
          <a:xfrm>
            <a:off x="4629441" y="4854066"/>
            <a:ext cx="2933111" cy="307777"/>
          </a:xfrm>
          <a:prstGeom prst="rect">
            <a:avLst/>
          </a:prstGeom>
        </p:spPr>
        <p:txBody>
          <a:bodyPr wrap="none">
            <a:spAutoFit/>
          </a:bodyPr>
          <a:lstStyle/>
          <a:p>
            <a:pPr lvl="0"/>
            <a:r>
              <a:rPr lang="en-US" sz="14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3">
                  <a:extLst>
                    <a:ext uri="{A12FA001-AC4F-418D-AE19-62706E023703}">
                      <ahyp:hlinkClr xmlns:ahyp="http://schemas.microsoft.com/office/drawing/2018/hyperlinkcolor" val="tx"/>
                    </a:ext>
                  </a:extLst>
                </a:hlinkClick>
              </a:rPr>
              <a:t>GIJS VAN PAMELEN</a:t>
            </a:r>
            <a:r>
              <a:rPr lang="en-US" sz="14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p>
        </p:txBody>
      </p:sp>
    </p:spTree>
    <p:extLst>
      <p:ext uri="{BB962C8B-B14F-4D97-AF65-F5344CB8AC3E}">
        <p14:creationId xmlns:p14="http://schemas.microsoft.com/office/powerpoint/2010/main" val="40672390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Rectangle 69">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8A2EB53C-CFB0-49CC-BA4A-3C1BDC4C0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197" y="499247"/>
            <a:ext cx="6561982" cy="5859509"/>
          </a:xfrm>
          <a:custGeom>
            <a:avLst/>
            <a:gdLst>
              <a:gd name="connsiteX0" fmla="*/ 505253 w 6561982"/>
              <a:gd name="connsiteY0" fmla="*/ 3748096 h 5859509"/>
              <a:gd name="connsiteX1" fmla="*/ 1267386 w 6561982"/>
              <a:gd name="connsiteY1" fmla="*/ 3748096 h 5859509"/>
              <a:gd name="connsiteX2" fmla="*/ 1376262 w 6561982"/>
              <a:gd name="connsiteY2" fmla="*/ 3810385 h 5859509"/>
              <a:gd name="connsiteX3" fmla="*/ 1757328 w 6561982"/>
              <a:gd name="connsiteY3" fmla="*/ 4481707 h 5859509"/>
              <a:gd name="connsiteX4" fmla="*/ 1757328 w 6561982"/>
              <a:gd name="connsiteY4" fmla="*/ 4610898 h 5859509"/>
              <a:gd name="connsiteX5" fmla="*/ 1376262 w 6561982"/>
              <a:gd name="connsiteY5" fmla="*/ 5282218 h 5859509"/>
              <a:gd name="connsiteX6" fmla="*/ 1267386 w 6561982"/>
              <a:gd name="connsiteY6" fmla="*/ 5344506 h 5859509"/>
              <a:gd name="connsiteX7" fmla="*/ 505253 w 6561982"/>
              <a:gd name="connsiteY7" fmla="*/ 5344506 h 5859509"/>
              <a:gd name="connsiteX8" fmla="*/ 396379 w 6561982"/>
              <a:gd name="connsiteY8" fmla="*/ 5282218 h 5859509"/>
              <a:gd name="connsiteX9" fmla="*/ 15311 w 6561982"/>
              <a:gd name="connsiteY9" fmla="*/ 4610898 h 5859509"/>
              <a:gd name="connsiteX10" fmla="*/ 15311 w 6561982"/>
              <a:gd name="connsiteY10" fmla="*/ 4481707 h 5859509"/>
              <a:gd name="connsiteX11" fmla="*/ 396379 w 6561982"/>
              <a:gd name="connsiteY11" fmla="*/ 3810385 h 5859509"/>
              <a:gd name="connsiteX12" fmla="*/ 505253 w 6561982"/>
              <a:gd name="connsiteY12" fmla="*/ 3748096 h 5859509"/>
              <a:gd name="connsiteX13" fmla="*/ 3345172 w 6561982"/>
              <a:gd name="connsiteY13" fmla="*/ 1393265 h 5859509"/>
              <a:gd name="connsiteX14" fmla="*/ 3478742 w 6561982"/>
              <a:gd name="connsiteY14" fmla="*/ 1393265 h 5859509"/>
              <a:gd name="connsiteX15" fmla="*/ 5112069 w 6561982"/>
              <a:gd name="connsiteY15" fmla="*/ 1393265 h 5859509"/>
              <a:gd name="connsiteX16" fmla="*/ 5425562 w 6561982"/>
              <a:gd name="connsiteY16" fmla="*/ 1567527 h 5859509"/>
              <a:gd name="connsiteX17" fmla="*/ 6522794 w 6561982"/>
              <a:gd name="connsiteY17" fmla="*/ 3445673 h 5859509"/>
              <a:gd name="connsiteX18" fmla="*/ 6522794 w 6561982"/>
              <a:gd name="connsiteY18" fmla="*/ 3807103 h 5859509"/>
              <a:gd name="connsiteX19" fmla="*/ 5425562 w 6561982"/>
              <a:gd name="connsiteY19" fmla="*/ 5685248 h 5859509"/>
              <a:gd name="connsiteX20" fmla="*/ 5112069 w 6561982"/>
              <a:gd name="connsiteY20" fmla="*/ 5859509 h 5859509"/>
              <a:gd name="connsiteX21" fmla="*/ 2917602 w 6561982"/>
              <a:gd name="connsiteY21" fmla="*/ 5859509 h 5859509"/>
              <a:gd name="connsiteX22" fmla="*/ 2604110 w 6561982"/>
              <a:gd name="connsiteY22" fmla="*/ 5685248 h 5859509"/>
              <a:gd name="connsiteX23" fmla="*/ 1506877 w 6561982"/>
              <a:gd name="connsiteY23" fmla="*/ 3807103 h 5859509"/>
              <a:gd name="connsiteX24" fmla="*/ 1506877 w 6561982"/>
              <a:gd name="connsiteY24" fmla="*/ 3445673 h 5859509"/>
              <a:gd name="connsiteX25" fmla="*/ 1700018 w 6561982"/>
              <a:gd name="connsiteY25" fmla="*/ 3115072 h 5859509"/>
              <a:gd name="connsiteX26" fmla="*/ 1782566 w 6561982"/>
              <a:gd name="connsiteY26" fmla="*/ 2973774 h 5859509"/>
              <a:gd name="connsiteX27" fmla="*/ 2820879 w 6561982"/>
              <a:gd name="connsiteY27" fmla="*/ 2973774 h 5859509"/>
              <a:gd name="connsiteX28" fmla="*/ 2981759 w 6561982"/>
              <a:gd name="connsiteY28" fmla="*/ 2884346 h 5859509"/>
              <a:gd name="connsiteX29" fmla="*/ 3544837 w 6561982"/>
              <a:gd name="connsiteY29" fmla="*/ 1920516 h 5859509"/>
              <a:gd name="connsiteX30" fmla="*/ 3544837 w 6561982"/>
              <a:gd name="connsiteY30" fmla="*/ 1735036 h 5859509"/>
              <a:gd name="connsiteX31" fmla="*/ 3361865 w 6561982"/>
              <a:gd name="connsiteY31" fmla="*/ 1421838 h 5859509"/>
              <a:gd name="connsiteX32" fmla="*/ 1756519 w 6561982"/>
              <a:gd name="connsiteY32" fmla="*/ 778062 h 5859509"/>
              <a:gd name="connsiteX33" fmla="*/ 2758795 w 6561982"/>
              <a:gd name="connsiteY33" fmla="*/ 778062 h 5859509"/>
              <a:gd name="connsiteX34" fmla="*/ 2901976 w 6561982"/>
              <a:gd name="connsiteY34" fmla="*/ 859976 h 5859509"/>
              <a:gd name="connsiteX35" fmla="*/ 3403112 w 6561982"/>
              <a:gd name="connsiteY35" fmla="*/ 1742826 h 5859509"/>
              <a:gd name="connsiteX36" fmla="*/ 3403112 w 6561982"/>
              <a:gd name="connsiteY36" fmla="*/ 1912724 h 5859509"/>
              <a:gd name="connsiteX37" fmla="*/ 2901976 w 6561982"/>
              <a:gd name="connsiteY37" fmla="*/ 2795573 h 5859509"/>
              <a:gd name="connsiteX38" fmla="*/ 2758795 w 6561982"/>
              <a:gd name="connsiteY38" fmla="*/ 2877487 h 5859509"/>
              <a:gd name="connsiteX39" fmla="*/ 1756519 w 6561982"/>
              <a:gd name="connsiteY39" fmla="*/ 2877487 h 5859509"/>
              <a:gd name="connsiteX40" fmla="*/ 1613339 w 6561982"/>
              <a:gd name="connsiteY40" fmla="*/ 2795573 h 5859509"/>
              <a:gd name="connsiteX41" fmla="*/ 1112202 w 6561982"/>
              <a:gd name="connsiteY41" fmla="*/ 1912724 h 5859509"/>
              <a:gd name="connsiteX42" fmla="*/ 1112202 w 6561982"/>
              <a:gd name="connsiteY42" fmla="*/ 1742826 h 5859509"/>
              <a:gd name="connsiteX43" fmla="*/ 1613339 w 6561982"/>
              <a:gd name="connsiteY43" fmla="*/ 859976 h 5859509"/>
              <a:gd name="connsiteX44" fmla="*/ 1756519 w 6561982"/>
              <a:gd name="connsiteY44" fmla="*/ 778062 h 5859509"/>
              <a:gd name="connsiteX45" fmla="*/ 3339833 w 6561982"/>
              <a:gd name="connsiteY45" fmla="*/ 0 h 5859509"/>
              <a:gd name="connsiteX46" fmla="*/ 3952099 w 6561982"/>
              <a:gd name="connsiteY46" fmla="*/ 0 h 5859509"/>
              <a:gd name="connsiteX47" fmla="*/ 4039566 w 6561982"/>
              <a:gd name="connsiteY47" fmla="*/ 50040 h 5859509"/>
              <a:gd name="connsiteX48" fmla="*/ 4345699 w 6561982"/>
              <a:gd name="connsiteY48" fmla="*/ 589353 h 5859509"/>
              <a:gd name="connsiteX49" fmla="*/ 4345699 w 6561982"/>
              <a:gd name="connsiteY49" fmla="*/ 693138 h 5859509"/>
              <a:gd name="connsiteX50" fmla="*/ 4039566 w 6561982"/>
              <a:gd name="connsiteY50" fmla="*/ 1232450 h 5859509"/>
              <a:gd name="connsiteX51" fmla="*/ 3952099 w 6561982"/>
              <a:gd name="connsiteY51" fmla="*/ 1282490 h 5859509"/>
              <a:gd name="connsiteX52" fmla="*/ 3339833 w 6561982"/>
              <a:gd name="connsiteY52" fmla="*/ 1282490 h 5859509"/>
              <a:gd name="connsiteX53" fmla="*/ 3252368 w 6561982"/>
              <a:gd name="connsiteY53" fmla="*/ 1232450 h 5859509"/>
              <a:gd name="connsiteX54" fmla="*/ 2946235 w 6561982"/>
              <a:gd name="connsiteY54" fmla="*/ 693138 h 5859509"/>
              <a:gd name="connsiteX55" fmla="*/ 2946235 w 6561982"/>
              <a:gd name="connsiteY55" fmla="*/ 589353 h 5859509"/>
              <a:gd name="connsiteX56" fmla="*/ 3252368 w 6561982"/>
              <a:gd name="connsiteY56" fmla="*/ 50040 h 5859509"/>
              <a:gd name="connsiteX57" fmla="*/ 3339833 w 6561982"/>
              <a:gd name="connsiteY57" fmla="*/ 0 h 5859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561982" h="5859509">
                <a:moveTo>
                  <a:pt x="505253" y="3748096"/>
                </a:moveTo>
                <a:cubicBezTo>
                  <a:pt x="1267386" y="3748096"/>
                  <a:pt x="1267386" y="3748096"/>
                  <a:pt x="1267386" y="3748096"/>
                </a:cubicBezTo>
                <a:cubicBezTo>
                  <a:pt x="1305947" y="3748096"/>
                  <a:pt x="1355848" y="3775781"/>
                  <a:pt x="1376262" y="3810385"/>
                </a:cubicBezTo>
                <a:cubicBezTo>
                  <a:pt x="1757328" y="4481707"/>
                  <a:pt x="1757328" y="4481707"/>
                  <a:pt x="1757328" y="4481707"/>
                </a:cubicBezTo>
                <a:cubicBezTo>
                  <a:pt x="1775475" y="4518618"/>
                  <a:pt x="1775475" y="4573985"/>
                  <a:pt x="1757328" y="4610898"/>
                </a:cubicBezTo>
                <a:cubicBezTo>
                  <a:pt x="1376262" y="5282218"/>
                  <a:pt x="1376262" y="5282218"/>
                  <a:pt x="1376262" y="5282218"/>
                </a:cubicBezTo>
                <a:cubicBezTo>
                  <a:pt x="1355848" y="5316825"/>
                  <a:pt x="1305947" y="5344506"/>
                  <a:pt x="1267386" y="5344506"/>
                </a:cubicBezTo>
                <a:lnTo>
                  <a:pt x="505253" y="5344506"/>
                </a:lnTo>
                <a:cubicBezTo>
                  <a:pt x="464425" y="5344506"/>
                  <a:pt x="414524" y="5316825"/>
                  <a:pt x="396379" y="5282218"/>
                </a:cubicBezTo>
                <a:cubicBezTo>
                  <a:pt x="15311" y="4610898"/>
                  <a:pt x="15311" y="4610898"/>
                  <a:pt x="15311" y="4610898"/>
                </a:cubicBezTo>
                <a:cubicBezTo>
                  <a:pt x="-5103" y="4573985"/>
                  <a:pt x="-5103" y="4518618"/>
                  <a:pt x="15311" y="4481707"/>
                </a:cubicBezTo>
                <a:cubicBezTo>
                  <a:pt x="396379" y="3810385"/>
                  <a:pt x="396379" y="3810385"/>
                  <a:pt x="396379" y="3810385"/>
                </a:cubicBezTo>
                <a:cubicBezTo>
                  <a:pt x="414524" y="3775781"/>
                  <a:pt x="464425" y="3748096"/>
                  <a:pt x="505253" y="3748096"/>
                </a:cubicBezTo>
                <a:close/>
                <a:moveTo>
                  <a:pt x="3345172" y="1393265"/>
                </a:moveTo>
                <a:lnTo>
                  <a:pt x="3478742" y="1393265"/>
                </a:lnTo>
                <a:cubicBezTo>
                  <a:pt x="5112069" y="1393265"/>
                  <a:pt x="5112069" y="1393265"/>
                  <a:pt x="5112069" y="1393265"/>
                </a:cubicBezTo>
                <a:cubicBezTo>
                  <a:pt x="5223096" y="1393265"/>
                  <a:pt x="5366783" y="1470716"/>
                  <a:pt x="5425562" y="1567527"/>
                </a:cubicBezTo>
                <a:cubicBezTo>
                  <a:pt x="6522794" y="3445673"/>
                  <a:pt x="6522794" y="3445673"/>
                  <a:pt x="6522794" y="3445673"/>
                </a:cubicBezTo>
                <a:cubicBezTo>
                  <a:pt x="6575045" y="3548938"/>
                  <a:pt x="6575045" y="3703836"/>
                  <a:pt x="6522794" y="3807103"/>
                </a:cubicBezTo>
                <a:cubicBezTo>
                  <a:pt x="5425562" y="5685248"/>
                  <a:pt x="5425562" y="5685248"/>
                  <a:pt x="5425562" y="5685248"/>
                </a:cubicBezTo>
                <a:cubicBezTo>
                  <a:pt x="5366783" y="5782062"/>
                  <a:pt x="5223096" y="5859509"/>
                  <a:pt x="5112069" y="5859509"/>
                </a:cubicBezTo>
                <a:lnTo>
                  <a:pt x="2917602" y="5859509"/>
                </a:lnTo>
                <a:cubicBezTo>
                  <a:pt x="2800043" y="5859509"/>
                  <a:pt x="2656358" y="5782062"/>
                  <a:pt x="2604110" y="5685248"/>
                </a:cubicBezTo>
                <a:cubicBezTo>
                  <a:pt x="1506877" y="3807103"/>
                  <a:pt x="1506877" y="3807103"/>
                  <a:pt x="1506877" y="3807103"/>
                </a:cubicBezTo>
                <a:cubicBezTo>
                  <a:pt x="1448094" y="3703836"/>
                  <a:pt x="1448094" y="3548938"/>
                  <a:pt x="1506877" y="3445673"/>
                </a:cubicBezTo>
                <a:cubicBezTo>
                  <a:pt x="1575454" y="3328288"/>
                  <a:pt x="1639745" y="3218241"/>
                  <a:pt x="1700018" y="3115072"/>
                </a:cubicBezTo>
                <a:lnTo>
                  <a:pt x="1782566" y="2973774"/>
                </a:lnTo>
                <a:lnTo>
                  <a:pt x="2820879" y="2973774"/>
                </a:lnTo>
                <a:cubicBezTo>
                  <a:pt x="2877856" y="2973774"/>
                  <a:pt x="2951594" y="2934029"/>
                  <a:pt x="2981759" y="2884346"/>
                </a:cubicBezTo>
                <a:cubicBezTo>
                  <a:pt x="2981759" y="2884346"/>
                  <a:pt x="2981759" y="2884346"/>
                  <a:pt x="3544837" y="1920516"/>
                </a:cubicBezTo>
                <a:cubicBezTo>
                  <a:pt x="3571651" y="1867522"/>
                  <a:pt x="3571651" y="1788031"/>
                  <a:pt x="3544837" y="1735036"/>
                </a:cubicBezTo>
                <a:cubicBezTo>
                  <a:pt x="3544837" y="1735036"/>
                  <a:pt x="3544837" y="1735036"/>
                  <a:pt x="3361865" y="1421838"/>
                </a:cubicBezTo>
                <a:close/>
                <a:moveTo>
                  <a:pt x="1756519" y="778062"/>
                </a:moveTo>
                <a:cubicBezTo>
                  <a:pt x="2758795" y="778062"/>
                  <a:pt x="2758795" y="778062"/>
                  <a:pt x="2758795" y="778062"/>
                </a:cubicBezTo>
                <a:cubicBezTo>
                  <a:pt x="2809505" y="778062"/>
                  <a:pt x="2875130" y="814468"/>
                  <a:pt x="2901976" y="859976"/>
                </a:cubicBezTo>
                <a:cubicBezTo>
                  <a:pt x="3403112" y="1742826"/>
                  <a:pt x="3403112" y="1742826"/>
                  <a:pt x="3403112" y="1742826"/>
                </a:cubicBezTo>
                <a:cubicBezTo>
                  <a:pt x="3426977" y="1791369"/>
                  <a:pt x="3426977" y="1864181"/>
                  <a:pt x="3403112" y="1912724"/>
                </a:cubicBezTo>
                <a:cubicBezTo>
                  <a:pt x="2901976" y="2795573"/>
                  <a:pt x="2901976" y="2795573"/>
                  <a:pt x="2901976" y="2795573"/>
                </a:cubicBezTo>
                <a:cubicBezTo>
                  <a:pt x="2875130" y="2841081"/>
                  <a:pt x="2809505" y="2877487"/>
                  <a:pt x="2758795" y="2877487"/>
                </a:cubicBezTo>
                <a:lnTo>
                  <a:pt x="1756519" y="2877487"/>
                </a:lnTo>
                <a:cubicBezTo>
                  <a:pt x="1702827" y="2877487"/>
                  <a:pt x="1637203" y="2841081"/>
                  <a:pt x="1613339" y="2795573"/>
                </a:cubicBezTo>
                <a:cubicBezTo>
                  <a:pt x="1112202" y="1912724"/>
                  <a:pt x="1112202" y="1912724"/>
                  <a:pt x="1112202" y="1912724"/>
                </a:cubicBezTo>
                <a:cubicBezTo>
                  <a:pt x="1085354" y="1864181"/>
                  <a:pt x="1085354" y="1791369"/>
                  <a:pt x="1112202" y="1742826"/>
                </a:cubicBezTo>
                <a:cubicBezTo>
                  <a:pt x="1613339" y="859976"/>
                  <a:pt x="1613339" y="859976"/>
                  <a:pt x="1613339" y="859976"/>
                </a:cubicBezTo>
                <a:cubicBezTo>
                  <a:pt x="1637203" y="814468"/>
                  <a:pt x="1702827" y="778062"/>
                  <a:pt x="1756519" y="778062"/>
                </a:cubicBezTo>
                <a:close/>
                <a:moveTo>
                  <a:pt x="3339833" y="0"/>
                </a:moveTo>
                <a:cubicBezTo>
                  <a:pt x="3952099" y="0"/>
                  <a:pt x="3952099" y="0"/>
                  <a:pt x="3952099" y="0"/>
                </a:cubicBezTo>
                <a:cubicBezTo>
                  <a:pt x="3983077" y="0"/>
                  <a:pt x="4023167" y="22241"/>
                  <a:pt x="4039566" y="50040"/>
                </a:cubicBezTo>
                <a:cubicBezTo>
                  <a:pt x="4345699" y="589353"/>
                  <a:pt x="4345699" y="589353"/>
                  <a:pt x="4345699" y="589353"/>
                </a:cubicBezTo>
                <a:cubicBezTo>
                  <a:pt x="4360277" y="619005"/>
                  <a:pt x="4360277" y="663484"/>
                  <a:pt x="4345699" y="693138"/>
                </a:cubicBezTo>
                <a:cubicBezTo>
                  <a:pt x="4039566" y="1232450"/>
                  <a:pt x="4039566" y="1232450"/>
                  <a:pt x="4039566" y="1232450"/>
                </a:cubicBezTo>
                <a:cubicBezTo>
                  <a:pt x="4023167" y="1260251"/>
                  <a:pt x="3983077" y="1282490"/>
                  <a:pt x="3952099" y="1282490"/>
                </a:cubicBezTo>
                <a:lnTo>
                  <a:pt x="3339833" y="1282490"/>
                </a:lnTo>
                <a:cubicBezTo>
                  <a:pt x="3307033" y="1282490"/>
                  <a:pt x="3266945" y="1260251"/>
                  <a:pt x="3252368" y="1232450"/>
                </a:cubicBezTo>
                <a:cubicBezTo>
                  <a:pt x="2946235" y="693138"/>
                  <a:pt x="2946235" y="693138"/>
                  <a:pt x="2946235" y="693138"/>
                </a:cubicBezTo>
                <a:cubicBezTo>
                  <a:pt x="2929834" y="663484"/>
                  <a:pt x="2929834" y="619005"/>
                  <a:pt x="2946235" y="589353"/>
                </a:cubicBezTo>
                <a:cubicBezTo>
                  <a:pt x="3252368" y="50040"/>
                  <a:pt x="3252368" y="50040"/>
                  <a:pt x="3252368" y="50040"/>
                </a:cubicBezTo>
                <a:cubicBezTo>
                  <a:pt x="3266945" y="22241"/>
                  <a:pt x="3307033" y="0"/>
                  <a:pt x="3339833"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Rectangle 2">
            <a:extLst>
              <a:ext uri="{FF2B5EF4-FFF2-40B4-BE49-F238E27FC236}">
                <a16:creationId xmlns:a16="http://schemas.microsoft.com/office/drawing/2014/main" id="{C420984B-49F3-5C44-8393-76D666BC48D7}"/>
              </a:ext>
            </a:extLst>
          </p:cNvPr>
          <p:cNvSpPr>
            <a:spLocks noChangeArrowheads="1"/>
          </p:cNvSpPr>
          <p:nvPr/>
        </p:nvSpPr>
        <p:spPr bwMode="auto">
          <a:xfrm>
            <a:off x="965200" y="851517"/>
            <a:ext cx="5130800" cy="1461778"/>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0" marR="0" lvl="0" indent="0" fontAlgn="base">
              <a:lnSpc>
                <a:spcPct val="90000"/>
              </a:lnSpc>
              <a:spcBef>
                <a:spcPct val="0"/>
              </a:spcBef>
              <a:spcAft>
                <a:spcPts val="600"/>
              </a:spcAft>
              <a:buClrTx/>
              <a:buSzTx/>
              <a:tabLst/>
            </a:pPr>
            <a:r>
              <a:rPr kumimoji="0" lang="en-US" altLang="en-US" sz="2800" b="1" i="0" u="none" strike="noStrike" cap="none" normalizeH="0" baseline="0" dirty="0">
                <a:ln>
                  <a:noFill/>
                </a:ln>
                <a:solidFill>
                  <a:srgbClr val="A80E0F"/>
                </a:solidFill>
                <a:effectLst/>
                <a:latin typeface="Helvetica Neue" panose="02000503000000020004" pitchFamily="2" charset="0"/>
                <a:ea typeface="Helvetica Neue" panose="02000503000000020004" pitchFamily="2" charset="0"/>
                <a:cs typeface="Helvetica Neue" panose="02000503000000020004" pitchFamily="2" charset="0"/>
              </a:rPr>
              <a:t>Discussion &amp; Outlook</a:t>
            </a:r>
            <a:endParaRPr kumimoji="0" lang="en-US" altLang="en-US" sz="2800" b="0" i="0" u="none" strike="noStrike" cap="none" normalizeH="0" baseline="0" dirty="0">
              <a:ln>
                <a:noFill/>
              </a:ln>
              <a:solidFill>
                <a:srgbClr val="A80E0F"/>
              </a:solidFill>
              <a:effectLst/>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336431" y="1119951"/>
            <a:ext cx="881451" cy="5288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4E23E176-D27B-F84E-9143-C5E87A4DD0DF}"/>
              </a:ext>
            </a:extLst>
          </p:cNvPr>
          <p:cNvPicPr>
            <a:picLocks noChangeAspect="1"/>
          </p:cNvPicPr>
          <p:nvPr/>
        </p:nvPicPr>
        <p:blipFill>
          <a:blip r:embed="rId3"/>
          <a:stretch>
            <a:fillRect/>
          </a:stretch>
        </p:blipFill>
        <p:spPr>
          <a:xfrm>
            <a:off x="6704234" y="1797899"/>
            <a:ext cx="1426065" cy="1121837"/>
          </a:xfrm>
          <a:prstGeom prst="rect">
            <a:avLst/>
          </a:prstGeom>
        </p:spPr>
      </p:pic>
      <p:pic>
        <p:nvPicPr>
          <p:cNvPr id="5" name="Picture 4">
            <a:extLst>
              <a:ext uri="{FF2B5EF4-FFF2-40B4-BE49-F238E27FC236}">
                <a16:creationId xmlns:a16="http://schemas.microsoft.com/office/drawing/2014/main" id="{DCCD600A-B9E8-6A48-A3AD-2B239BBF51C0}"/>
              </a:ext>
            </a:extLst>
          </p:cNvPr>
          <p:cNvPicPr>
            <a:picLocks noChangeAspect="1"/>
          </p:cNvPicPr>
          <p:nvPr/>
        </p:nvPicPr>
        <p:blipFill>
          <a:blip r:embed="rId4"/>
          <a:stretch>
            <a:fillRect/>
          </a:stretch>
        </p:blipFill>
        <p:spPr>
          <a:xfrm>
            <a:off x="5488128" y="4627748"/>
            <a:ext cx="1028677" cy="809225"/>
          </a:xfrm>
          <a:prstGeom prst="rect">
            <a:avLst/>
          </a:prstGeom>
        </p:spPr>
      </p:pic>
      <p:pic>
        <p:nvPicPr>
          <p:cNvPr id="6" name="Picture 5">
            <a:extLst>
              <a:ext uri="{FF2B5EF4-FFF2-40B4-BE49-F238E27FC236}">
                <a16:creationId xmlns:a16="http://schemas.microsoft.com/office/drawing/2014/main" id="{709C2FA4-320D-5949-9937-583FED4FB2AF}"/>
              </a:ext>
            </a:extLst>
          </p:cNvPr>
          <p:cNvPicPr>
            <a:picLocks noChangeAspect="1"/>
          </p:cNvPicPr>
          <p:nvPr/>
        </p:nvPicPr>
        <p:blipFill>
          <a:blip r:embed="rId5"/>
          <a:stretch>
            <a:fillRect/>
          </a:stretch>
        </p:blipFill>
        <p:spPr>
          <a:xfrm>
            <a:off x="7550769" y="2829078"/>
            <a:ext cx="3625885" cy="2852363"/>
          </a:xfrm>
          <a:prstGeom prst="rect">
            <a:avLst/>
          </a:prstGeom>
        </p:spPr>
      </p:pic>
      <p:sp>
        <p:nvSpPr>
          <p:cNvPr id="35" name="Rectangle 34">
            <a:extLst>
              <a:ext uri="{FF2B5EF4-FFF2-40B4-BE49-F238E27FC236}">
                <a16:creationId xmlns:a16="http://schemas.microsoft.com/office/drawing/2014/main" id="{42DB3E8D-BEFC-7E47-9527-06918E2A2C72}"/>
              </a:ext>
            </a:extLst>
          </p:cNvPr>
          <p:cNvSpPr/>
          <p:nvPr/>
        </p:nvSpPr>
        <p:spPr>
          <a:xfrm>
            <a:off x="5213385" y="6642556"/>
            <a:ext cx="1765227" cy="215444"/>
          </a:xfrm>
          <a:prstGeom prst="rect">
            <a:avLst/>
          </a:prstGeom>
        </p:spPr>
        <p:txBody>
          <a:bodyPr wrap="none">
            <a:spAutoFit/>
          </a:bodyPr>
          <a:lstStyle/>
          <a:p>
            <a:pPr lvl="0">
              <a:spcAft>
                <a:spcPts val="600"/>
              </a:spcAft>
            </a:pP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6">
                  <a:extLst>
                    <a:ext uri="{A12FA001-AC4F-418D-AE19-62706E023703}">
                      <ahyp:hlinkClr xmlns:ahyp="http://schemas.microsoft.com/office/drawing/2018/hyperlinkcolor" val="tx"/>
                    </a:ext>
                  </a:extLst>
                </a:hlinkClick>
              </a:rPr>
              <a:t>GIJS VAN PAMELEN</a:t>
            </a: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endParaRPr lang="en-US" sz="80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8" name="Picture 7">
            <a:extLst>
              <a:ext uri="{FF2B5EF4-FFF2-40B4-BE49-F238E27FC236}">
                <a16:creationId xmlns:a16="http://schemas.microsoft.com/office/drawing/2014/main" id="{29DBD8D1-ABFA-7B46-A0C0-487A727267B9}"/>
              </a:ext>
            </a:extLst>
          </p:cNvPr>
          <p:cNvPicPr>
            <a:picLocks noChangeAspect="1"/>
          </p:cNvPicPr>
          <p:nvPr/>
        </p:nvPicPr>
        <p:blipFill>
          <a:blip r:embed="rId7"/>
          <a:stretch>
            <a:fillRect/>
          </a:stretch>
        </p:blipFill>
        <p:spPr>
          <a:xfrm>
            <a:off x="8265382" y="671727"/>
            <a:ext cx="952500" cy="749300"/>
          </a:xfrm>
          <a:prstGeom prst="rect">
            <a:avLst/>
          </a:prstGeom>
        </p:spPr>
      </p:pic>
      <p:sp>
        <p:nvSpPr>
          <p:cNvPr id="16" name="Rectangle 15">
            <a:extLst>
              <a:ext uri="{FF2B5EF4-FFF2-40B4-BE49-F238E27FC236}">
                <a16:creationId xmlns:a16="http://schemas.microsoft.com/office/drawing/2014/main" id="{9A47FDDD-1EB2-AE48-BB08-0837833567B6}"/>
              </a:ext>
            </a:extLst>
          </p:cNvPr>
          <p:cNvSpPr/>
          <p:nvPr/>
        </p:nvSpPr>
        <p:spPr>
          <a:xfrm>
            <a:off x="564379" y="2020234"/>
            <a:ext cx="4568818" cy="4401205"/>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Not covered in this report</a:t>
            </a:r>
          </a:p>
          <a:p>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Whereas data was provided on start and end station, we did not investigate any patterns related to this.</a:t>
            </a:r>
          </a:p>
          <a:p>
            <a:endPar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Limitation of data to January 2020</a:t>
            </a:r>
          </a:p>
          <a:p>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Only data from January 2020 was used to create this report, which limits the interpretation of the growth patterns and weekend vs. weekday patterns. Gathering data on more months would provide more accuracy on the statistics gathered as well as context.</a:t>
            </a:r>
          </a:p>
          <a:p>
            <a:endPar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Valuable additional data-sources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As we are dealing with bike-trips, collecting weather data could provide an extra dimension towards a more diagnostic analysis.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Having a (separate) dataset on customer behavior (i.e. per customer, without locations for privacy) would provide more context as to whether we’re observing a growing userbase, or a growing usage pf bikes by a constant userbase.</a:t>
            </a:r>
            <a:endPar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575121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899400" cy="4572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420984B-49F3-5C44-8393-76D666BC48D7}"/>
              </a:ext>
            </a:extLst>
          </p:cNvPr>
          <p:cNvSpPr>
            <a:spLocks noChangeArrowheads="1"/>
          </p:cNvSpPr>
          <p:nvPr/>
        </p:nvSpPr>
        <p:spPr bwMode="auto">
          <a:xfrm>
            <a:off x="340963" y="228600"/>
            <a:ext cx="4091553"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A50000"/>
                </a:solidFill>
                <a:effectLst/>
                <a:latin typeface="HelveticaNeue" panose="02000503000000020004" pitchFamily="2" charset="0"/>
              </a:rPr>
              <a:t>Introduction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42DB3E8D-BEFC-7E47-9527-06918E2A2C72}"/>
              </a:ext>
            </a:extLst>
          </p:cNvPr>
          <p:cNvSpPr/>
          <p:nvPr/>
        </p:nvSpPr>
        <p:spPr>
          <a:xfrm>
            <a:off x="5213385" y="6642556"/>
            <a:ext cx="1765227" cy="215444"/>
          </a:xfrm>
          <a:prstGeom prst="rect">
            <a:avLst/>
          </a:prstGeom>
        </p:spPr>
        <p:txBody>
          <a:bodyPr wrap="none">
            <a:spAutoFit/>
          </a:bodyPr>
          <a:lstStyle/>
          <a:p>
            <a:pPr lvl="0"/>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3">
                  <a:extLst>
                    <a:ext uri="{A12FA001-AC4F-418D-AE19-62706E023703}">
                      <ahyp:hlinkClr xmlns:ahyp="http://schemas.microsoft.com/office/drawing/2018/hyperlinkcolor" val="tx"/>
                    </a:ext>
                  </a:extLst>
                </a:hlinkClick>
              </a:rPr>
              <a:t>GIJS VAN PAMELEN</a:t>
            </a: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p>
        </p:txBody>
      </p:sp>
      <p:pic>
        <p:nvPicPr>
          <p:cNvPr id="8" name="Picture 7">
            <a:extLst>
              <a:ext uri="{FF2B5EF4-FFF2-40B4-BE49-F238E27FC236}">
                <a16:creationId xmlns:a16="http://schemas.microsoft.com/office/drawing/2014/main" id="{C67373B8-F80F-3540-B921-A50F9138ED36}"/>
              </a:ext>
            </a:extLst>
          </p:cNvPr>
          <p:cNvPicPr>
            <a:picLocks noChangeAspect="1"/>
          </p:cNvPicPr>
          <p:nvPr/>
        </p:nvPicPr>
        <p:blipFill>
          <a:blip r:embed="rId4"/>
          <a:stretch>
            <a:fillRect/>
          </a:stretch>
        </p:blipFill>
        <p:spPr>
          <a:xfrm>
            <a:off x="750171" y="1822672"/>
            <a:ext cx="5080000" cy="3403600"/>
          </a:xfrm>
          <a:prstGeom prst="rect">
            <a:avLst/>
          </a:prstGeom>
        </p:spPr>
      </p:pic>
      <p:pic>
        <p:nvPicPr>
          <p:cNvPr id="9" name="Picture 8">
            <a:extLst>
              <a:ext uri="{FF2B5EF4-FFF2-40B4-BE49-F238E27FC236}">
                <a16:creationId xmlns:a16="http://schemas.microsoft.com/office/drawing/2014/main" id="{47EED0F3-3A30-0E4F-B14A-8CCC59D09C79}"/>
              </a:ext>
            </a:extLst>
          </p:cNvPr>
          <p:cNvPicPr>
            <a:picLocks noChangeAspect="1"/>
          </p:cNvPicPr>
          <p:nvPr/>
        </p:nvPicPr>
        <p:blipFill>
          <a:blip r:embed="rId5"/>
          <a:stretch>
            <a:fillRect/>
          </a:stretch>
        </p:blipFill>
        <p:spPr>
          <a:xfrm>
            <a:off x="471553" y="1466931"/>
            <a:ext cx="952500" cy="749300"/>
          </a:xfrm>
          <a:prstGeom prst="rect">
            <a:avLst/>
          </a:prstGeom>
        </p:spPr>
      </p:pic>
      <p:sp>
        <p:nvSpPr>
          <p:cNvPr id="10" name="Rectangle 9">
            <a:extLst>
              <a:ext uri="{FF2B5EF4-FFF2-40B4-BE49-F238E27FC236}">
                <a16:creationId xmlns:a16="http://schemas.microsoft.com/office/drawing/2014/main" id="{EE225C2D-4D55-F442-921D-C8BAEFBDF5BE}"/>
              </a:ext>
            </a:extLst>
          </p:cNvPr>
          <p:cNvSpPr/>
          <p:nvPr/>
        </p:nvSpPr>
        <p:spPr>
          <a:xfrm>
            <a:off x="6095432" y="1049543"/>
            <a:ext cx="5624449" cy="2308324"/>
          </a:xfrm>
          <a:prstGeom prst="rect">
            <a:avLst/>
          </a:prstGeom>
        </p:spPr>
        <p:txBody>
          <a:bodyPr wrap="square">
            <a:spAutoFit/>
          </a:bodyPr>
          <a:lstStyle/>
          <a:p>
            <a:r>
              <a:rPr lang="en-US" sz="16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 business</a:t>
            </a:r>
          </a:p>
          <a:p>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In select locations, LYFT offers bikes that can be rented by users to travel around certain areas of a city</a:t>
            </a:r>
            <a:r>
              <a:rPr lang="en-US" sz="1600" baseline="300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1</a:t>
            </a: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a:t>
            </a:r>
          </a:p>
          <a:p>
            <a:endPar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There are two ways to use the bikes</a:t>
            </a:r>
            <a:r>
              <a:rPr lang="en-US" sz="1600" baseline="300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2</a:t>
            </a: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a:t>
            </a:r>
          </a:p>
          <a:p>
            <a:pPr marL="285750" indent="-285750">
              <a:buFont typeface="Arial" panose="020B0604020202020204" pitchFamily="34" charset="0"/>
              <a:buChar char="•"/>
            </a:pP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Subscriber (member): $15p/m or $149p/y for unlimited trips up to 45min trip duration.</a:t>
            </a:r>
          </a:p>
          <a:p>
            <a:pPr marL="285750" indent="-285750">
              <a:buFont typeface="Arial" panose="020B0604020202020204" pitchFamily="34" charset="0"/>
              <a:buChar char="•"/>
            </a:pP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Customer (one-off):  $2 per trip up to 30min</a:t>
            </a:r>
          </a:p>
          <a:p>
            <a:pPr marL="285750" indent="-285750">
              <a:buFont typeface="Arial" panose="020B0604020202020204" pitchFamily="34" charset="0"/>
              <a:buChar char="•"/>
            </a:pP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Trips over 45/30 mins are $3 per extra 15 mins</a:t>
            </a:r>
            <a:endParaRPr lang="en-US" sz="1600" dirty="0"/>
          </a:p>
        </p:txBody>
      </p:sp>
      <p:sp>
        <p:nvSpPr>
          <p:cNvPr id="24" name="Rectangle 23">
            <a:extLst>
              <a:ext uri="{FF2B5EF4-FFF2-40B4-BE49-F238E27FC236}">
                <a16:creationId xmlns:a16="http://schemas.microsoft.com/office/drawing/2014/main" id="{EEDC2C25-54A5-404B-A1A5-96DB4C75F388}"/>
              </a:ext>
            </a:extLst>
          </p:cNvPr>
          <p:cNvSpPr/>
          <p:nvPr/>
        </p:nvSpPr>
        <p:spPr>
          <a:xfrm>
            <a:off x="6095432" y="3525655"/>
            <a:ext cx="5624449" cy="2308324"/>
          </a:xfrm>
          <a:prstGeom prst="rect">
            <a:avLst/>
          </a:prstGeom>
        </p:spPr>
        <p:txBody>
          <a:bodyPr wrap="square">
            <a:spAutoFit/>
          </a:bodyPr>
          <a:lstStyle/>
          <a:p>
            <a:r>
              <a:rPr lang="en-US" sz="16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 data</a:t>
            </a:r>
            <a:r>
              <a:rPr lang="en-US" sz="1600" b="1" baseline="300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3</a:t>
            </a:r>
            <a:endParaRPr lang="en-US" sz="16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LYFT makes anonymized data on trips taken in the Bay Area publicly available for analytics purposes. For this analysis, we’ve limited ourselves to the data from Jan-2020.</a:t>
            </a:r>
          </a:p>
          <a:p>
            <a:endPar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This data consists of basic trip data, such as start location &amp; start time, end-location and end-time as well as trip metadata, most notable user-type (member or not) and rental method (LYFT app or Clipper public transport card).</a:t>
            </a:r>
            <a:endParaRPr lang="en-US" sz="1600" dirty="0"/>
          </a:p>
        </p:txBody>
      </p:sp>
      <p:sp>
        <p:nvSpPr>
          <p:cNvPr id="31" name="Rectangle 30">
            <a:extLst>
              <a:ext uri="{FF2B5EF4-FFF2-40B4-BE49-F238E27FC236}">
                <a16:creationId xmlns:a16="http://schemas.microsoft.com/office/drawing/2014/main" id="{CB7A9941-D6EB-DC4F-88EB-EB68798BC398}"/>
              </a:ext>
            </a:extLst>
          </p:cNvPr>
          <p:cNvSpPr/>
          <p:nvPr/>
        </p:nvSpPr>
        <p:spPr>
          <a:xfrm>
            <a:off x="147152" y="6233482"/>
            <a:ext cx="2654894" cy="461665"/>
          </a:xfrm>
          <a:prstGeom prst="rect">
            <a:avLst/>
          </a:prstGeom>
        </p:spPr>
        <p:txBody>
          <a:bodyPr wrap="none">
            <a:spAutoFit/>
          </a:bodyPr>
          <a:lstStyle/>
          <a:p>
            <a:pPr marL="228600" lvl="0" indent="-228600">
              <a:buAutoNum type="arabicPeriod"/>
            </a:pPr>
            <a:r>
              <a:rPr lang="en-MY" sz="800" dirty="0">
                <a:hlinkClick r:id="rId6"/>
              </a:rPr>
              <a:t>https://www.lyft.com/bikes/</a:t>
            </a:r>
            <a:endParaRPr lang="en-MY" sz="800" dirty="0"/>
          </a:p>
          <a:p>
            <a:pPr marL="228600" lvl="0" indent="-228600">
              <a:buAutoNum type="arabicPeriod"/>
            </a:pPr>
            <a:r>
              <a:rPr lang="en-MY" sz="800" dirty="0">
                <a:hlinkClick r:id="rId7"/>
              </a:rPr>
              <a:t>https://www.lyft.com/bikes/bay-wheels/pricing</a:t>
            </a:r>
            <a:endParaRPr lang="en-MY" sz="800" dirty="0"/>
          </a:p>
          <a:p>
            <a:pPr marL="228600" lvl="0" indent="-228600">
              <a:buAutoNum type="arabicPeriod"/>
            </a:pPr>
            <a:r>
              <a:rPr lang="en-MY" sz="800" dirty="0">
                <a:hlinkClick r:id="rId8"/>
              </a:rPr>
              <a:t>https://www.lyft.com/bikes/bay-wheels/system-data</a:t>
            </a:r>
            <a:endPar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835771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3EFC9C-A8F0-E341-AE8D-E001FCE00D7F}"/>
              </a:ext>
            </a:extLst>
          </p:cNvPr>
          <p:cNvPicPr>
            <a:picLocks noChangeAspect="1"/>
          </p:cNvPicPr>
          <p:nvPr/>
        </p:nvPicPr>
        <p:blipFill>
          <a:blip r:embed="rId3"/>
          <a:stretch>
            <a:fillRect/>
          </a:stretch>
        </p:blipFill>
        <p:spPr>
          <a:xfrm>
            <a:off x="1530438" y="-16973"/>
            <a:ext cx="12218906" cy="8137792"/>
          </a:xfrm>
          <a:prstGeom prst="rect">
            <a:avLst/>
          </a:prstGeom>
          <a:effectLst>
            <a:softEdge rad="0"/>
          </a:effectLst>
        </p:spPr>
      </p:pic>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7899400" cy="4572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EF68738F-92BA-3F4E-AEDE-85E419BFD3E0}"/>
              </a:ext>
            </a:extLst>
          </p:cNvPr>
          <p:cNvSpPr/>
          <p:nvPr/>
        </p:nvSpPr>
        <p:spPr>
          <a:xfrm>
            <a:off x="0" y="0"/>
            <a:ext cx="7715249" cy="8001000"/>
          </a:xfrm>
          <a:prstGeom prst="rect">
            <a:avLst/>
          </a:prstGeom>
          <a:gradFill flip="none" rotWithShape="1">
            <a:gsLst>
              <a:gs pos="12000">
                <a:srgbClr val="FFFFFF">
                  <a:alpha val="27000"/>
                </a:srgbClr>
              </a:gs>
              <a:gs pos="0">
                <a:schemeClr val="bg1">
                  <a:alpha val="0"/>
                </a:schemeClr>
              </a:gs>
              <a:gs pos="36000">
                <a:schemeClr val="bg1">
                  <a:alpha val="83000"/>
                </a:schemeClr>
              </a:gs>
              <a:gs pos="65000">
                <a:schemeClr val="bg1"/>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A8E00D7-A68A-2D48-81EE-0AA9A6CC5F3F}"/>
              </a:ext>
            </a:extLst>
          </p:cNvPr>
          <p:cNvSpPr>
            <a:spLocks noChangeArrowheads="1"/>
          </p:cNvSpPr>
          <p:nvPr/>
        </p:nvSpPr>
        <p:spPr bwMode="auto">
          <a:xfrm>
            <a:off x="965200" y="851517"/>
            <a:ext cx="5130800" cy="1461778"/>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0" marR="0" lvl="0" indent="0" fontAlgn="base">
              <a:lnSpc>
                <a:spcPct val="90000"/>
              </a:lnSpc>
              <a:spcBef>
                <a:spcPct val="0"/>
              </a:spcBef>
              <a:spcAft>
                <a:spcPts val="600"/>
              </a:spcAft>
              <a:buClrTx/>
              <a:buSzTx/>
              <a:tabLst/>
            </a:pPr>
            <a:r>
              <a:rPr kumimoji="0" lang="en-US" altLang="en-US" sz="2800" b="1" i="0" u="none" strike="noStrike" cap="none" normalizeH="0" baseline="0" dirty="0">
                <a:ln>
                  <a:noFill/>
                </a:ln>
                <a:solidFill>
                  <a:srgbClr val="A80E0F"/>
                </a:solidFill>
                <a:effectLst/>
                <a:latin typeface="Helvetica Neue" panose="02000503000000020004" pitchFamily="2" charset="0"/>
                <a:ea typeface="Helvetica Neue" panose="02000503000000020004" pitchFamily="2" charset="0"/>
                <a:cs typeface="Helvetica Neue" panose="02000503000000020004" pitchFamily="2" charset="0"/>
              </a:rPr>
              <a:t>Objective &amp; Outline</a:t>
            </a:r>
            <a:endParaRPr kumimoji="0" lang="en-US" altLang="en-US" sz="2800" b="0" i="0" u="none" strike="noStrike" cap="none" normalizeH="0" baseline="0" dirty="0">
              <a:ln>
                <a:noFill/>
              </a:ln>
              <a:solidFill>
                <a:srgbClr val="A80E0F"/>
              </a:solidFill>
              <a:effectLst/>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 name="Rectangle 34">
            <a:extLst>
              <a:ext uri="{FF2B5EF4-FFF2-40B4-BE49-F238E27FC236}">
                <a16:creationId xmlns:a16="http://schemas.microsoft.com/office/drawing/2014/main" id="{42DB3E8D-BEFC-7E47-9527-06918E2A2C72}"/>
              </a:ext>
            </a:extLst>
          </p:cNvPr>
          <p:cNvSpPr/>
          <p:nvPr/>
        </p:nvSpPr>
        <p:spPr>
          <a:xfrm>
            <a:off x="27016" y="6642556"/>
            <a:ext cx="1765227" cy="215444"/>
          </a:xfrm>
          <a:prstGeom prst="rect">
            <a:avLst/>
          </a:prstGeom>
        </p:spPr>
        <p:txBody>
          <a:bodyPr wrap="none">
            <a:spAutoFit/>
          </a:bodyPr>
          <a:lstStyle/>
          <a:p>
            <a:pPr lvl="0"/>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5">
                  <a:extLst>
                    <a:ext uri="{A12FA001-AC4F-418D-AE19-62706E023703}">
                      <ahyp:hlinkClr xmlns:ahyp="http://schemas.microsoft.com/office/drawing/2018/hyperlinkcolor" val="tx"/>
                    </a:ext>
                  </a:extLst>
                </a:hlinkClick>
              </a:rPr>
              <a:t>GIJS VAN PAMELEN</a:t>
            </a: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p>
        </p:txBody>
      </p:sp>
      <p:sp>
        <p:nvSpPr>
          <p:cNvPr id="10" name="TextBox 9">
            <a:extLst>
              <a:ext uri="{FF2B5EF4-FFF2-40B4-BE49-F238E27FC236}">
                <a16:creationId xmlns:a16="http://schemas.microsoft.com/office/drawing/2014/main" id="{9B593D23-31B2-0947-84DE-4DACE51FF9D0}"/>
              </a:ext>
            </a:extLst>
          </p:cNvPr>
          <p:cNvSpPr txBox="1"/>
          <p:nvPr/>
        </p:nvSpPr>
        <p:spPr>
          <a:xfrm>
            <a:off x="301965" y="2313295"/>
            <a:ext cx="5891017" cy="3570208"/>
          </a:xfrm>
          <a:prstGeom prst="rect">
            <a:avLst/>
          </a:prstGeom>
          <a:noFill/>
        </p:spPr>
        <p:txBody>
          <a:bodyPr wrap="square" rtlCol="0">
            <a:spAutoFit/>
          </a:bodyPr>
          <a:lstStyle/>
          <a:p>
            <a:r>
              <a:rPr lang="en-US" sz="16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To assess LYFT’s Bay Wheels business, we develop a high-level assessment of revenue as main impact metric and investigate its relationship with available factors. </a:t>
            </a:r>
          </a:p>
          <a:p>
            <a:endParaRPr lang="en-US" sz="16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6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Revenue, depending on</a:t>
            </a:r>
            <a:r>
              <a:rPr lang="en-US" sz="1600" b="1" baseline="300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1</a:t>
            </a:r>
            <a:r>
              <a:rPr lang="en-US" sz="16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a:t>
            </a:r>
          </a:p>
          <a:p>
            <a:pPr marL="285750" indent="-285750">
              <a:buFont typeface="Arial" panose="020B0604020202020204" pitchFamily="34" charset="0"/>
              <a:buChar char="•"/>
            </a:pP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Number of trips</a:t>
            </a:r>
          </a:p>
          <a:p>
            <a:pPr marL="285750" indent="-285750">
              <a:buFont typeface="Arial" panose="020B0604020202020204" pitchFamily="34" charset="0"/>
              <a:buChar char="•"/>
            </a:pP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Trip duration</a:t>
            </a:r>
          </a:p>
          <a:p>
            <a:endParaRPr lang="en-US" sz="16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6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Underlying factors (metadata):</a:t>
            </a:r>
          </a:p>
          <a:p>
            <a:pPr marL="285750" indent="-285750">
              <a:buFont typeface="Arial" panose="020B0604020202020204" pitchFamily="34" charset="0"/>
              <a:buChar char="•"/>
            </a:pP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Customer type (‘Customer’ or ‘Subscriber’)</a:t>
            </a:r>
          </a:p>
          <a:p>
            <a:pPr marL="285750" indent="-285750">
              <a:buFont typeface="Arial" panose="020B0604020202020204" pitchFamily="34" charset="0"/>
              <a:buChar char="•"/>
            </a:pP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Rental access method (‘App’, ‘Clipper card’ or ‘Undefined’)</a:t>
            </a:r>
          </a:p>
          <a:p>
            <a:pPr marL="285750" indent="-285750">
              <a:buFont typeface="Arial" panose="020B0604020202020204" pitchFamily="34" charset="0"/>
              <a:buChar char="•"/>
            </a:pP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Location (‘San Francisco’, ‘Berkeley’ or ‘San Jose’</a:t>
            </a:r>
          </a:p>
          <a:p>
            <a:pPr marL="285750" indent="-285750">
              <a:buFont typeface="Arial" panose="020B0604020202020204" pitchFamily="34" charset="0"/>
              <a:buChar char="•"/>
            </a:pPr>
            <a:r>
              <a:rPr lang="en-US" sz="16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Distance covered</a:t>
            </a:r>
          </a:p>
          <a:p>
            <a:pPr marL="285750" indent="-285750">
              <a:buFont typeface="Arial" panose="020B0604020202020204" pitchFamily="34" charset="0"/>
              <a:buChar char="•"/>
            </a:pPr>
            <a:endParaRPr lang="en-US"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 name="Rectangle 5">
            <a:extLst>
              <a:ext uri="{FF2B5EF4-FFF2-40B4-BE49-F238E27FC236}">
                <a16:creationId xmlns:a16="http://schemas.microsoft.com/office/drawing/2014/main" id="{8A32123E-EC61-4C4C-9784-4769C526F442}"/>
              </a:ext>
            </a:extLst>
          </p:cNvPr>
          <p:cNvSpPr/>
          <p:nvPr/>
        </p:nvSpPr>
        <p:spPr>
          <a:xfrm>
            <a:off x="0" y="6264430"/>
            <a:ext cx="2425664" cy="215444"/>
          </a:xfrm>
          <a:prstGeom prst="rect">
            <a:avLst/>
          </a:prstGeom>
        </p:spPr>
        <p:txBody>
          <a:bodyPr wrap="none">
            <a:spAutoFit/>
          </a:bodyPr>
          <a:lstStyle/>
          <a:p>
            <a:pPr marL="228600" lvl="0" indent="-228600">
              <a:buAutoNum type="arabicPeriod"/>
            </a:pPr>
            <a:r>
              <a:rPr lang="en-MY" sz="800" dirty="0">
                <a:hlinkClick r:id="rId6"/>
              </a:rPr>
              <a:t>https://www.lyft.com/bikes/bay-wheels/pricing</a:t>
            </a:r>
            <a:endParaRPr lang="en-MY" sz="800" dirty="0"/>
          </a:p>
        </p:txBody>
      </p:sp>
    </p:spTree>
    <p:extLst>
      <p:ext uri="{BB962C8B-B14F-4D97-AF65-F5344CB8AC3E}">
        <p14:creationId xmlns:p14="http://schemas.microsoft.com/office/powerpoint/2010/main" val="1178973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7899400" cy="4572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420984B-49F3-5C44-8393-76D666BC48D7}"/>
              </a:ext>
            </a:extLst>
          </p:cNvPr>
          <p:cNvSpPr>
            <a:spLocks noChangeArrowheads="1"/>
          </p:cNvSpPr>
          <p:nvPr/>
        </p:nvSpPr>
        <p:spPr bwMode="auto">
          <a:xfrm>
            <a:off x="340963" y="228600"/>
            <a:ext cx="4091553"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A50000"/>
                </a:solidFill>
                <a:effectLst/>
                <a:latin typeface="HelveticaNeue" panose="02000503000000020004" pitchFamily="2" charset="0"/>
              </a:rPr>
              <a:t>Growth of bike-usage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42DB3E8D-BEFC-7E47-9527-06918E2A2C72}"/>
              </a:ext>
            </a:extLst>
          </p:cNvPr>
          <p:cNvSpPr/>
          <p:nvPr/>
        </p:nvSpPr>
        <p:spPr>
          <a:xfrm>
            <a:off x="5213385" y="6642556"/>
            <a:ext cx="1765227" cy="215444"/>
          </a:xfrm>
          <a:prstGeom prst="rect">
            <a:avLst/>
          </a:prstGeom>
        </p:spPr>
        <p:txBody>
          <a:bodyPr wrap="none">
            <a:spAutoFit/>
          </a:bodyPr>
          <a:lstStyle/>
          <a:p>
            <a:pPr lvl="0"/>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4">
                  <a:extLst>
                    <a:ext uri="{A12FA001-AC4F-418D-AE19-62706E023703}">
                      <ahyp:hlinkClr xmlns:ahyp="http://schemas.microsoft.com/office/drawing/2018/hyperlinkcolor" val="tx"/>
                    </a:ext>
                  </a:extLst>
                </a:hlinkClick>
              </a:rPr>
              <a:t>GIJS VAN PAMELEN</a:t>
            </a: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p>
        </p:txBody>
      </p:sp>
      <p:sp>
        <p:nvSpPr>
          <p:cNvPr id="2" name="TextBox 1">
            <a:extLst>
              <a:ext uri="{FF2B5EF4-FFF2-40B4-BE49-F238E27FC236}">
                <a16:creationId xmlns:a16="http://schemas.microsoft.com/office/drawing/2014/main" id="{9F5DBF52-33D5-9F4A-8838-B0D5E0C47059}"/>
              </a:ext>
            </a:extLst>
          </p:cNvPr>
          <p:cNvSpPr txBox="1"/>
          <p:nvPr/>
        </p:nvSpPr>
        <p:spPr>
          <a:xfrm>
            <a:off x="340963" y="1257300"/>
            <a:ext cx="3018840" cy="369332"/>
          </a:xfrm>
          <a:prstGeom prst="rect">
            <a:avLst/>
          </a:prstGeom>
          <a:noFill/>
        </p:spPr>
        <p:txBody>
          <a:bodyPr wrap="none" rtlCol="0">
            <a:spAutoFit/>
          </a:bodyPr>
          <a:lstStyle/>
          <a:p>
            <a:r>
              <a:rPr lang="en-US" dirty="0"/>
              <a:t>Overall growth (day of month)</a:t>
            </a:r>
          </a:p>
        </p:txBody>
      </p:sp>
      <p:sp>
        <p:nvSpPr>
          <p:cNvPr id="8" name="TextBox 7">
            <a:extLst>
              <a:ext uri="{FF2B5EF4-FFF2-40B4-BE49-F238E27FC236}">
                <a16:creationId xmlns:a16="http://schemas.microsoft.com/office/drawing/2014/main" id="{91096C3D-1514-9B49-9DAE-943339FF6270}"/>
              </a:ext>
            </a:extLst>
          </p:cNvPr>
          <p:cNvSpPr txBox="1"/>
          <p:nvPr/>
        </p:nvSpPr>
        <p:spPr>
          <a:xfrm>
            <a:off x="7140412" y="2210452"/>
            <a:ext cx="3315780" cy="369332"/>
          </a:xfrm>
          <a:prstGeom prst="rect">
            <a:avLst/>
          </a:prstGeom>
          <a:noFill/>
        </p:spPr>
        <p:txBody>
          <a:bodyPr wrap="none" rtlCol="0">
            <a:spAutoFit/>
          </a:bodyPr>
          <a:lstStyle/>
          <a:p>
            <a:r>
              <a:rPr lang="en-US" dirty="0"/>
              <a:t>Week-on-week growth (adjusted)</a:t>
            </a:r>
          </a:p>
        </p:txBody>
      </p:sp>
      <p:sp>
        <p:nvSpPr>
          <p:cNvPr id="10" name="Rectangle 9">
            <a:extLst>
              <a:ext uri="{FF2B5EF4-FFF2-40B4-BE49-F238E27FC236}">
                <a16:creationId xmlns:a16="http://schemas.microsoft.com/office/drawing/2014/main" id="{3AE611EB-506E-C84B-9B74-6E109FBE1ED6}"/>
              </a:ext>
            </a:extLst>
          </p:cNvPr>
          <p:cNvSpPr/>
          <p:nvPr/>
        </p:nvSpPr>
        <p:spPr>
          <a:xfrm>
            <a:off x="340962" y="4402707"/>
            <a:ext cx="5545811" cy="1384995"/>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Highlights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Week-on-week growth of trips of 19.1% for weeks 3-5.</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Less trips during the weekend compared to weekdays.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We do not have data on the same amount of days for each week, hence we only look at weekdays in week 2-5 to get a more accurate view on the weekly growth.</a:t>
            </a:r>
          </a:p>
        </p:txBody>
      </p:sp>
      <p:sp>
        <p:nvSpPr>
          <p:cNvPr id="14" name="Rectangle 13">
            <a:extLst>
              <a:ext uri="{FF2B5EF4-FFF2-40B4-BE49-F238E27FC236}">
                <a16:creationId xmlns:a16="http://schemas.microsoft.com/office/drawing/2014/main" id="{495DEBD4-C10E-B542-A3BD-3BD969AA2ED1}"/>
              </a:ext>
            </a:extLst>
          </p:cNvPr>
          <p:cNvSpPr/>
          <p:nvPr/>
        </p:nvSpPr>
        <p:spPr>
          <a:xfrm>
            <a:off x="6305227" y="4402707"/>
            <a:ext cx="5545810" cy="1815882"/>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Insights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Lower number of trips in week-1 could be caused by holidays (people are likely to take time off around the holidays.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Drop in trips taken during weekend could mean that the bikes are used predominantly for commuting traffic.</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There is no data on potential marketing campaigns ran in January that could explain the growth. We did find that Lyft would bring back e-bikes in the start of 2020.</a:t>
            </a:r>
          </a:p>
        </p:txBody>
      </p:sp>
      <p:sp>
        <p:nvSpPr>
          <p:cNvPr id="15" name="Rectangle 14">
            <a:extLst>
              <a:ext uri="{FF2B5EF4-FFF2-40B4-BE49-F238E27FC236}">
                <a16:creationId xmlns:a16="http://schemas.microsoft.com/office/drawing/2014/main" id="{CABF3282-7CAD-474C-A44E-811EEA0CAABF}"/>
              </a:ext>
            </a:extLst>
          </p:cNvPr>
          <p:cNvSpPr/>
          <p:nvPr/>
        </p:nvSpPr>
        <p:spPr>
          <a:xfrm>
            <a:off x="340962" y="6319390"/>
            <a:ext cx="4960012" cy="215444"/>
          </a:xfrm>
          <a:prstGeom prst="rect">
            <a:avLst/>
          </a:prstGeom>
        </p:spPr>
        <p:txBody>
          <a:bodyPr wrap="none">
            <a:spAutoFit/>
          </a:bodyPr>
          <a:lstStyle/>
          <a:p>
            <a:r>
              <a:rPr lang="en-MY" sz="800" dirty="0">
                <a:hlinkClick r:id="rId5"/>
              </a:rPr>
              <a:t>1. https://www.sfchronicle.com/business/article/Lyft-s-Bay-Wheels-to-resume-e-bike-rentals-in-SF-14821170.php</a:t>
            </a:r>
            <a:endParaRPr lang="en-US" sz="800" dirty="0"/>
          </a:p>
        </p:txBody>
      </p:sp>
      <p:pic>
        <p:nvPicPr>
          <p:cNvPr id="7" name="Picture 6">
            <a:extLst>
              <a:ext uri="{FF2B5EF4-FFF2-40B4-BE49-F238E27FC236}">
                <a16:creationId xmlns:a16="http://schemas.microsoft.com/office/drawing/2014/main" id="{40619F0C-3ADC-C043-A14F-CA6FEDABD5A9}"/>
              </a:ext>
            </a:extLst>
          </p:cNvPr>
          <p:cNvPicPr>
            <a:picLocks noChangeAspect="1"/>
          </p:cNvPicPr>
          <p:nvPr/>
        </p:nvPicPr>
        <p:blipFill>
          <a:blip r:embed="rId6"/>
          <a:stretch>
            <a:fillRect/>
          </a:stretch>
        </p:blipFill>
        <p:spPr>
          <a:xfrm>
            <a:off x="0" y="737559"/>
            <a:ext cx="12192000" cy="3589234"/>
          </a:xfrm>
          <a:prstGeom prst="rect">
            <a:avLst/>
          </a:prstGeom>
        </p:spPr>
      </p:pic>
    </p:spTree>
    <p:extLst>
      <p:ext uri="{BB962C8B-B14F-4D97-AF65-F5344CB8AC3E}">
        <p14:creationId xmlns:p14="http://schemas.microsoft.com/office/powerpoint/2010/main" val="2880073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899400" cy="4572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420984B-49F3-5C44-8393-76D666BC48D7}"/>
              </a:ext>
            </a:extLst>
          </p:cNvPr>
          <p:cNvSpPr>
            <a:spLocks noChangeArrowheads="1"/>
          </p:cNvSpPr>
          <p:nvPr/>
        </p:nvSpPr>
        <p:spPr bwMode="auto">
          <a:xfrm>
            <a:off x="340963" y="226368"/>
            <a:ext cx="6402737"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A50000"/>
                </a:solidFill>
                <a:effectLst/>
                <a:latin typeface="HelveticaNeue" panose="02000503000000020004" pitchFamily="2" charset="0"/>
              </a:rPr>
              <a:t>Trips </a:t>
            </a:r>
            <a:r>
              <a:rPr lang="en-US" altLang="en-US" sz="2400" b="1" dirty="0">
                <a:solidFill>
                  <a:srgbClr val="A50000"/>
                </a:solidFill>
                <a:latin typeface="HelveticaNeue" panose="02000503000000020004" pitchFamily="2" charset="0"/>
              </a:rPr>
              <a:t>during the </a:t>
            </a:r>
            <a:r>
              <a:rPr kumimoji="0" lang="en-US" altLang="en-US" sz="2400" b="1" i="0" u="none" strike="noStrike" cap="none" normalizeH="0" baseline="0" dirty="0">
                <a:ln>
                  <a:noFill/>
                </a:ln>
                <a:solidFill>
                  <a:srgbClr val="A50000"/>
                </a:solidFill>
                <a:effectLst/>
                <a:latin typeface="HelveticaNeue" panose="02000503000000020004" pitchFamily="2" charset="0"/>
              </a:rPr>
              <a:t>Weekend vs. Weekdays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42DB3E8D-BEFC-7E47-9527-06918E2A2C72}"/>
              </a:ext>
            </a:extLst>
          </p:cNvPr>
          <p:cNvSpPr/>
          <p:nvPr/>
        </p:nvSpPr>
        <p:spPr>
          <a:xfrm>
            <a:off x="5213385" y="6642556"/>
            <a:ext cx="1765227" cy="215444"/>
          </a:xfrm>
          <a:prstGeom prst="rect">
            <a:avLst/>
          </a:prstGeom>
        </p:spPr>
        <p:txBody>
          <a:bodyPr wrap="none">
            <a:spAutoFit/>
          </a:bodyPr>
          <a:lstStyle/>
          <a:p>
            <a:pPr lvl="0"/>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3">
                  <a:extLst>
                    <a:ext uri="{A12FA001-AC4F-418D-AE19-62706E023703}">
                      <ahyp:hlinkClr xmlns:ahyp="http://schemas.microsoft.com/office/drawing/2018/hyperlinkcolor" val="tx"/>
                    </a:ext>
                  </a:extLst>
                </a:hlinkClick>
              </a:rPr>
              <a:t>GIJS VAN PAMELEN</a:t>
            </a: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p>
        </p:txBody>
      </p:sp>
      <p:sp>
        <p:nvSpPr>
          <p:cNvPr id="2" name="TextBox 1">
            <a:extLst>
              <a:ext uri="{FF2B5EF4-FFF2-40B4-BE49-F238E27FC236}">
                <a16:creationId xmlns:a16="http://schemas.microsoft.com/office/drawing/2014/main" id="{9F5DBF52-33D5-9F4A-8838-B0D5E0C47059}"/>
              </a:ext>
            </a:extLst>
          </p:cNvPr>
          <p:cNvSpPr txBox="1"/>
          <p:nvPr/>
        </p:nvSpPr>
        <p:spPr>
          <a:xfrm>
            <a:off x="340963" y="1257300"/>
            <a:ext cx="537840" cy="369332"/>
          </a:xfrm>
          <a:prstGeom prst="rect">
            <a:avLst/>
          </a:prstGeom>
          <a:noFill/>
        </p:spPr>
        <p:txBody>
          <a:bodyPr wrap="none" rtlCol="0">
            <a:spAutoFit/>
          </a:bodyPr>
          <a:lstStyle/>
          <a:p>
            <a:r>
              <a:rPr lang="en-US" dirty="0"/>
              <a:t>Day</a:t>
            </a:r>
          </a:p>
        </p:txBody>
      </p:sp>
      <p:sp>
        <p:nvSpPr>
          <p:cNvPr id="8" name="TextBox 7">
            <a:extLst>
              <a:ext uri="{FF2B5EF4-FFF2-40B4-BE49-F238E27FC236}">
                <a16:creationId xmlns:a16="http://schemas.microsoft.com/office/drawing/2014/main" id="{91096C3D-1514-9B49-9DAE-943339FF6270}"/>
              </a:ext>
            </a:extLst>
          </p:cNvPr>
          <p:cNvSpPr txBox="1"/>
          <p:nvPr/>
        </p:nvSpPr>
        <p:spPr>
          <a:xfrm>
            <a:off x="6241510" y="1257300"/>
            <a:ext cx="649537" cy="369332"/>
          </a:xfrm>
          <a:prstGeom prst="rect">
            <a:avLst/>
          </a:prstGeom>
          <a:noFill/>
        </p:spPr>
        <p:txBody>
          <a:bodyPr wrap="none" rtlCol="0">
            <a:spAutoFit/>
          </a:bodyPr>
          <a:lstStyle/>
          <a:p>
            <a:r>
              <a:rPr lang="en-US" dirty="0"/>
              <a:t>Time</a:t>
            </a:r>
          </a:p>
        </p:txBody>
      </p:sp>
      <p:sp>
        <p:nvSpPr>
          <p:cNvPr id="16" name="Rectangle 15">
            <a:extLst>
              <a:ext uri="{FF2B5EF4-FFF2-40B4-BE49-F238E27FC236}">
                <a16:creationId xmlns:a16="http://schemas.microsoft.com/office/drawing/2014/main" id="{57A02C8C-C8D8-6044-9436-22E68EDE2295}"/>
              </a:ext>
            </a:extLst>
          </p:cNvPr>
          <p:cNvSpPr/>
          <p:nvPr/>
        </p:nvSpPr>
        <p:spPr>
          <a:xfrm>
            <a:off x="340962" y="4402707"/>
            <a:ext cx="5545811" cy="2031325"/>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Highlights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We see 56% more trips on weekdays compared to weekend-days. This has been established with limited data, where the weekend in the busiest week (5) was not included. For an improved estimate, more weeks would need to be included.</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Effect of commuting is clear in the hourly graph. On weekdays, the hours 8-11 am and 17-20pm  account for 51% of daily trips, whereas these hours only account for 31% of daily trips on weekends.</a:t>
            </a:r>
          </a:p>
        </p:txBody>
      </p:sp>
      <p:sp>
        <p:nvSpPr>
          <p:cNvPr id="17" name="Rectangle 16">
            <a:extLst>
              <a:ext uri="{FF2B5EF4-FFF2-40B4-BE49-F238E27FC236}">
                <a16:creationId xmlns:a16="http://schemas.microsoft.com/office/drawing/2014/main" id="{39A01712-3F58-8247-A8B3-509980B4A9B5}"/>
              </a:ext>
            </a:extLst>
          </p:cNvPr>
          <p:cNvSpPr/>
          <p:nvPr/>
        </p:nvSpPr>
        <p:spPr>
          <a:xfrm>
            <a:off x="6305227" y="4402707"/>
            <a:ext cx="5545810" cy="2246769"/>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Insights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Bay Wheels seems to be a popular service for commuters traveling to and from work on weekdays. On weekends, it seems to be used more for trips during the afternoon and for trips just after midnight.</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There is no distinctive difference between the type of user or the location for weekend or weekday use. </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We do see that  61% of travelers use the app to rent a bike in the weekend, versus only 54% using the app during the peak hours on weekdays</a:t>
            </a:r>
            <a:endParaRPr lang="en-US" sz="15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14" name="Picture 13">
            <a:extLst>
              <a:ext uri="{FF2B5EF4-FFF2-40B4-BE49-F238E27FC236}">
                <a16:creationId xmlns:a16="http://schemas.microsoft.com/office/drawing/2014/main" id="{E1C77496-71D1-3747-8CC3-24AA44DB3DA3}"/>
              </a:ext>
            </a:extLst>
          </p:cNvPr>
          <p:cNvPicPr>
            <a:picLocks noChangeAspect="1"/>
          </p:cNvPicPr>
          <p:nvPr/>
        </p:nvPicPr>
        <p:blipFill>
          <a:blip r:embed="rId4"/>
          <a:stretch>
            <a:fillRect/>
          </a:stretch>
        </p:blipFill>
        <p:spPr>
          <a:xfrm>
            <a:off x="8648" y="729307"/>
            <a:ext cx="12192000" cy="3589234"/>
          </a:xfrm>
          <a:prstGeom prst="rect">
            <a:avLst/>
          </a:prstGeom>
        </p:spPr>
      </p:pic>
    </p:spTree>
    <p:extLst>
      <p:ext uri="{BB962C8B-B14F-4D97-AF65-F5344CB8AC3E}">
        <p14:creationId xmlns:p14="http://schemas.microsoft.com/office/powerpoint/2010/main" val="1011051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899400" cy="4572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0E6F22EF-EB74-DC4B-A29E-DC981AF98E88}"/>
              </a:ext>
            </a:extLst>
          </p:cNvPr>
          <p:cNvSpPr/>
          <p:nvPr/>
        </p:nvSpPr>
        <p:spPr>
          <a:xfrm>
            <a:off x="7071601" y="1039382"/>
            <a:ext cx="4805994" cy="1815882"/>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Highlights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 week-on-week growth rate for trips made by subscribers is 33%, substantially higher compared to the overall growth rate of 19%.</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Rental Access Method ‘undefined’ (i.e. no data available) is decreasing over time. In week 2, 57% of all trips were logged as ‘undefined’, in week 5 this has dropped to 27%.</a:t>
            </a:r>
          </a:p>
        </p:txBody>
      </p:sp>
      <p:sp>
        <p:nvSpPr>
          <p:cNvPr id="15" name="Rectangle 14">
            <a:extLst>
              <a:ext uri="{FF2B5EF4-FFF2-40B4-BE49-F238E27FC236}">
                <a16:creationId xmlns:a16="http://schemas.microsoft.com/office/drawing/2014/main" id="{9FC09DB8-5D46-BD49-BFD3-430C40D15D12}"/>
              </a:ext>
            </a:extLst>
          </p:cNvPr>
          <p:cNvSpPr/>
          <p:nvPr/>
        </p:nvSpPr>
        <p:spPr>
          <a:xfrm>
            <a:off x="7071599" y="3181907"/>
            <a:ext cx="4805995" cy="3108543"/>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Insights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Since this data is anonymized, we cannot see if a singe user makes multiple trips here nor can we see if a user changes from customer to subscriber, which limits our interpretation of the observed breakdown of the growth.</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One possible explanation for the ‘undefined’ access method could be that this is a new parameter. It is not yet present in the data dictionary provided</a:t>
            </a:r>
            <a:r>
              <a:rPr lang="en-US" sz="1400" baseline="300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1 </a:t>
            </a: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and the rapid decline of trips with this flag might be caused by a slow introduction of a new logging method (in app or backend) for this parameter. Looking at data from more recent months might provide more insight to this.</a:t>
            </a:r>
            <a:endParaRPr lang="en-US" sz="15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12" name="Picture 11">
            <a:extLst>
              <a:ext uri="{FF2B5EF4-FFF2-40B4-BE49-F238E27FC236}">
                <a16:creationId xmlns:a16="http://schemas.microsoft.com/office/drawing/2014/main" id="{4FD786BA-EFC2-5F4B-8C3A-63716E897F52}"/>
              </a:ext>
            </a:extLst>
          </p:cNvPr>
          <p:cNvPicPr>
            <a:picLocks noChangeAspect="1"/>
          </p:cNvPicPr>
          <p:nvPr/>
        </p:nvPicPr>
        <p:blipFill>
          <a:blip r:embed="rId3"/>
          <a:stretch>
            <a:fillRect/>
          </a:stretch>
        </p:blipFill>
        <p:spPr>
          <a:xfrm>
            <a:off x="-181019" y="283880"/>
            <a:ext cx="6858000" cy="6858000"/>
          </a:xfrm>
          <a:prstGeom prst="rect">
            <a:avLst/>
          </a:prstGeom>
        </p:spPr>
      </p:pic>
      <p:sp>
        <p:nvSpPr>
          <p:cNvPr id="3" name="Rectangle 2">
            <a:extLst>
              <a:ext uri="{FF2B5EF4-FFF2-40B4-BE49-F238E27FC236}">
                <a16:creationId xmlns:a16="http://schemas.microsoft.com/office/drawing/2014/main" id="{C420984B-49F3-5C44-8393-76D666BC48D7}"/>
              </a:ext>
            </a:extLst>
          </p:cNvPr>
          <p:cNvSpPr>
            <a:spLocks noChangeArrowheads="1"/>
          </p:cNvSpPr>
          <p:nvPr/>
        </p:nvSpPr>
        <p:spPr bwMode="auto">
          <a:xfrm>
            <a:off x="340963" y="226368"/>
            <a:ext cx="6402737"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A50000"/>
                </a:solidFill>
                <a:effectLst/>
                <a:latin typeface="HelveticaNeue" panose="02000503000000020004" pitchFamily="2" charset="0"/>
              </a:rPr>
              <a:t>Demographic breakdown of weekly growth</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42DB3E8D-BEFC-7E47-9527-06918E2A2C72}"/>
              </a:ext>
            </a:extLst>
          </p:cNvPr>
          <p:cNvSpPr/>
          <p:nvPr/>
        </p:nvSpPr>
        <p:spPr>
          <a:xfrm>
            <a:off x="5213385" y="6642556"/>
            <a:ext cx="1765227" cy="215444"/>
          </a:xfrm>
          <a:prstGeom prst="rect">
            <a:avLst/>
          </a:prstGeom>
        </p:spPr>
        <p:txBody>
          <a:bodyPr wrap="none">
            <a:spAutoFit/>
          </a:bodyPr>
          <a:lstStyle/>
          <a:p>
            <a:pPr lvl="0"/>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4">
                  <a:extLst>
                    <a:ext uri="{A12FA001-AC4F-418D-AE19-62706E023703}">
                      <ahyp:hlinkClr xmlns:ahyp="http://schemas.microsoft.com/office/drawing/2018/hyperlinkcolor" val="tx"/>
                    </a:ext>
                  </a:extLst>
                </a:hlinkClick>
              </a:rPr>
              <a:t>GIJS VAN PAMELEN</a:t>
            </a: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p>
        </p:txBody>
      </p:sp>
      <p:sp>
        <p:nvSpPr>
          <p:cNvPr id="13" name="Rectangle 12">
            <a:extLst>
              <a:ext uri="{FF2B5EF4-FFF2-40B4-BE49-F238E27FC236}">
                <a16:creationId xmlns:a16="http://schemas.microsoft.com/office/drawing/2014/main" id="{30517395-6C5A-C448-8530-9FA2A3FB8998}"/>
              </a:ext>
            </a:extLst>
          </p:cNvPr>
          <p:cNvSpPr/>
          <p:nvPr/>
        </p:nvSpPr>
        <p:spPr>
          <a:xfrm>
            <a:off x="7071599" y="6391257"/>
            <a:ext cx="2654894" cy="215444"/>
          </a:xfrm>
          <a:prstGeom prst="rect">
            <a:avLst/>
          </a:prstGeom>
        </p:spPr>
        <p:txBody>
          <a:bodyPr wrap="none">
            <a:spAutoFit/>
          </a:bodyPr>
          <a:lstStyle/>
          <a:p>
            <a:pPr marL="228600" lvl="0" indent="-228600">
              <a:buFontTx/>
              <a:buAutoNum type="arabicPeriod"/>
            </a:pPr>
            <a:r>
              <a:rPr lang="en-MY" sz="800" dirty="0">
                <a:solidFill>
                  <a:prstClr val="black"/>
                </a:solidFill>
                <a:hlinkClick r:id="rId5">
                  <a:extLst>
                    <a:ext uri="{A12FA001-AC4F-418D-AE19-62706E023703}">
                      <ahyp:hlinkClr xmlns:ahyp="http://schemas.microsoft.com/office/drawing/2018/hyperlinkcolor" val="tx"/>
                    </a:ext>
                  </a:extLst>
                </a:hlinkClick>
              </a:rPr>
              <a:t>https://www.lyft.com/bikes/bay-wheels/system-data</a:t>
            </a:r>
            <a:endPar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392845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7899400" cy="4572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420984B-49F3-5C44-8393-76D666BC48D7}"/>
              </a:ext>
            </a:extLst>
          </p:cNvPr>
          <p:cNvSpPr>
            <a:spLocks noChangeArrowheads="1"/>
          </p:cNvSpPr>
          <p:nvPr/>
        </p:nvSpPr>
        <p:spPr bwMode="auto">
          <a:xfrm>
            <a:off x="340963" y="228600"/>
            <a:ext cx="4091553"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A50000"/>
                </a:solidFill>
                <a:effectLst/>
                <a:latin typeface="HelveticaNeue" panose="02000503000000020004" pitchFamily="2" charset="0"/>
              </a:rPr>
              <a:t>Trip Duration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42DB3E8D-BEFC-7E47-9527-06918E2A2C72}"/>
              </a:ext>
            </a:extLst>
          </p:cNvPr>
          <p:cNvSpPr/>
          <p:nvPr/>
        </p:nvSpPr>
        <p:spPr>
          <a:xfrm>
            <a:off x="5213385" y="6642556"/>
            <a:ext cx="1765227" cy="215444"/>
          </a:xfrm>
          <a:prstGeom prst="rect">
            <a:avLst/>
          </a:prstGeom>
        </p:spPr>
        <p:txBody>
          <a:bodyPr wrap="none">
            <a:spAutoFit/>
          </a:bodyPr>
          <a:lstStyle/>
          <a:p>
            <a:pPr lvl="0"/>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4">
                  <a:extLst>
                    <a:ext uri="{A12FA001-AC4F-418D-AE19-62706E023703}">
                      <ahyp:hlinkClr xmlns:ahyp="http://schemas.microsoft.com/office/drawing/2018/hyperlinkcolor" val="tx"/>
                    </a:ext>
                  </a:extLst>
                </a:hlinkClick>
              </a:rPr>
              <a:t>GIJS VAN PAMELEN</a:t>
            </a: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p>
        </p:txBody>
      </p:sp>
      <p:sp>
        <p:nvSpPr>
          <p:cNvPr id="9" name="Rectangle 8">
            <a:extLst>
              <a:ext uri="{FF2B5EF4-FFF2-40B4-BE49-F238E27FC236}">
                <a16:creationId xmlns:a16="http://schemas.microsoft.com/office/drawing/2014/main" id="{DDEF9970-3F1A-1341-BEDE-F263B5E0EFAE}"/>
              </a:ext>
            </a:extLst>
          </p:cNvPr>
          <p:cNvSpPr/>
          <p:nvPr/>
        </p:nvSpPr>
        <p:spPr>
          <a:xfrm>
            <a:off x="340962" y="4402707"/>
            <a:ext cx="5545811" cy="2246769"/>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Highlights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Trip duration follows a right-skewed distribution that is approximately log-normal with a median trip duration of 9:48 minutes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95% of trips take less than 30 minutes, and ~99% of trips take less than 1 hour.</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 median duration of trips in San Francisco is substantially longer (10:11 min) compared to the other locations (Berkeley 7:59 min, San Jose 7:41 min)</a:t>
            </a:r>
          </a:p>
          <a:p>
            <a:pPr marL="285750" indent="-285750">
              <a:buFont typeface="Arial" panose="020B0604020202020204" pitchFamily="34" charset="0"/>
              <a:buChar char="•"/>
            </a:pPr>
            <a:endPar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 name="Rectangle 9">
            <a:extLst>
              <a:ext uri="{FF2B5EF4-FFF2-40B4-BE49-F238E27FC236}">
                <a16:creationId xmlns:a16="http://schemas.microsoft.com/office/drawing/2014/main" id="{F62DC32C-BEC6-3647-9B29-2F4A1FD0F143}"/>
              </a:ext>
            </a:extLst>
          </p:cNvPr>
          <p:cNvSpPr/>
          <p:nvPr/>
        </p:nvSpPr>
        <p:spPr>
          <a:xfrm>
            <a:off x="6305227" y="4402707"/>
            <a:ext cx="5545810" cy="2246769"/>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Insights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There is little difference between user-types (median trip duration differs by only 18s), however the distribution of trip durations for customers is skewed more upwards.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‘Undefined’ and ‘App’ access methods again show similar patterns. Combined with the earlier seen growth of the individual groups, this supports the hypothesis that we are witnessing a shift from trips logged as ‘undefined’ to ‘app’.  </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 difference in trip duration per location could be related to a restriction to a specific area</a:t>
            </a:r>
            <a:r>
              <a:rPr lang="en-US" sz="1400" baseline="300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1</a:t>
            </a: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 which differs in size per city.</a:t>
            </a:r>
            <a:endParaRPr lang="en-US" sz="15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11" name="Picture 10">
            <a:extLst>
              <a:ext uri="{FF2B5EF4-FFF2-40B4-BE49-F238E27FC236}">
                <a16:creationId xmlns:a16="http://schemas.microsoft.com/office/drawing/2014/main" id="{3EA4D231-31D4-A44C-81BC-4DBA8C7F863A}"/>
              </a:ext>
            </a:extLst>
          </p:cNvPr>
          <p:cNvPicPr>
            <a:picLocks noChangeAspect="1"/>
          </p:cNvPicPr>
          <p:nvPr/>
        </p:nvPicPr>
        <p:blipFill>
          <a:blip r:embed="rId5"/>
          <a:stretch>
            <a:fillRect/>
          </a:stretch>
        </p:blipFill>
        <p:spPr>
          <a:xfrm>
            <a:off x="0" y="638685"/>
            <a:ext cx="12192000" cy="3589234"/>
          </a:xfrm>
          <a:prstGeom prst="rect">
            <a:avLst/>
          </a:prstGeom>
        </p:spPr>
      </p:pic>
      <p:sp>
        <p:nvSpPr>
          <p:cNvPr id="14" name="Rectangle 13">
            <a:extLst>
              <a:ext uri="{FF2B5EF4-FFF2-40B4-BE49-F238E27FC236}">
                <a16:creationId xmlns:a16="http://schemas.microsoft.com/office/drawing/2014/main" id="{740D7EB7-2EDD-1841-B791-C15DB4BE16B5}"/>
              </a:ext>
            </a:extLst>
          </p:cNvPr>
          <p:cNvSpPr/>
          <p:nvPr/>
        </p:nvSpPr>
        <p:spPr>
          <a:xfrm>
            <a:off x="349002" y="6521678"/>
            <a:ext cx="2037737" cy="215444"/>
          </a:xfrm>
          <a:prstGeom prst="rect">
            <a:avLst/>
          </a:prstGeom>
        </p:spPr>
        <p:txBody>
          <a:bodyPr wrap="none">
            <a:spAutoFit/>
          </a:bodyPr>
          <a:lstStyle/>
          <a:p>
            <a:pPr marL="228600" indent="-228600">
              <a:buFont typeface="+mj-lt"/>
              <a:buAutoNum type="arabicPeriod"/>
            </a:pPr>
            <a:r>
              <a:rPr lang="en-MY" sz="800" dirty="0">
                <a:hlinkClick r:id="rId6"/>
              </a:rPr>
              <a:t>https://member.baywheels.com/map/</a:t>
            </a:r>
            <a:endParaRPr lang="en-US" sz="800" dirty="0">
              <a:sym typeface="Wingdings" pitchFamily="2" charset="2"/>
            </a:endParaRPr>
          </a:p>
        </p:txBody>
      </p:sp>
    </p:spTree>
    <p:extLst>
      <p:ext uri="{BB962C8B-B14F-4D97-AF65-F5344CB8AC3E}">
        <p14:creationId xmlns:p14="http://schemas.microsoft.com/office/powerpoint/2010/main" val="3126929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7899400" cy="4572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8798A1B5-9982-0C46-995C-4FA44D09C5A9}"/>
              </a:ext>
            </a:extLst>
          </p:cNvPr>
          <p:cNvPicPr>
            <a:picLocks noChangeAspect="1"/>
          </p:cNvPicPr>
          <p:nvPr/>
        </p:nvPicPr>
        <p:blipFill>
          <a:blip r:embed="rId4"/>
          <a:stretch>
            <a:fillRect/>
          </a:stretch>
        </p:blipFill>
        <p:spPr>
          <a:xfrm>
            <a:off x="-228601" y="-1"/>
            <a:ext cx="7193519" cy="7193519"/>
          </a:xfrm>
          <a:prstGeom prst="rect">
            <a:avLst/>
          </a:prstGeom>
        </p:spPr>
      </p:pic>
      <p:sp>
        <p:nvSpPr>
          <p:cNvPr id="3" name="Rectangle 2">
            <a:extLst>
              <a:ext uri="{FF2B5EF4-FFF2-40B4-BE49-F238E27FC236}">
                <a16:creationId xmlns:a16="http://schemas.microsoft.com/office/drawing/2014/main" id="{C420984B-49F3-5C44-8393-76D666BC48D7}"/>
              </a:ext>
            </a:extLst>
          </p:cNvPr>
          <p:cNvSpPr>
            <a:spLocks noChangeArrowheads="1"/>
          </p:cNvSpPr>
          <p:nvPr/>
        </p:nvSpPr>
        <p:spPr bwMode="auto">
          <a:xfrm>
            <a:off x="340963" y="228600"/>
            <a:ext cx="4091553"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A50000"/>
                </a:solidFill>
                <a:effectLst/>
                <a:latin typeface="HelveticaNeue" panose="02000503000000020004" pitchFamily="2" charset="0"/>
              </a:rPr>
              <a:t>Trip Distance &amp; Duration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42DB3E8D-BEFC-7E47-9527-06918E2A2C72}"/>
              </a:ext>
            </a:extLst>
          </p:cNvPr>
          <p:cNvSpPr/>
          <p:nvPr/>
        </p:nvSpPr>
        <p:spPr>
          <a:xfrm>
            <a:off x="5213385" y="6642556"/>
            <a:ext cx="1765227" cy="215444"/>
          </a:xfrm>
          <a:prstGeom prst="rect">
            <a:avLst/>
          </a:prstGeom>
        </p:spPr>
        <p:txBody>
          <a:bodyPr wrap="none">
            <a:spAutoFit/>
          </a:bodyPr>
          <a:lstStyle/>
          <a:p>
            <a:pPr lvl="0"/>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5">
                  <a:extLst>
                    <a:ext uri="{A12FA001-AC4F-418D-AE19-62706E023703}">
                      <ahyp:hlinkClr xmlns:ahyp="http://schemas.microsoft.com/office/drawing/2018/hyperlinkcolor" val="tx"/>
                    </a:ext>
                  </a:extLst>
                </a:hlinkClick>
              </a:rPr>
              <a:t>GIJS VAN PAMELEN</a:t>
            </a: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p>
        </p:txBody>
      </p:sp>
      <p:sp>
        <p:nvSpPr>
          <p:cNvPr id="13" name="Rectangle 12">
            <a:extLst>
              <a:ext uri="{FF2B5EF4-FFF2-40B4-BE49-F238E27FC236}">
                <a16:creationId xmlns:a16="http://schemas.microsoft.com/office/drawing/2014/main" id="{11931E19-8D86-5C43-9642-138E91938528}"/>
              </a:ext>
            </a:extLst>
          </p:cNvPr>
          <p:cNvSpPr/>
          <p:nvPr/>
        </p:nvSpPr>
        <p:spPr>
          <a:xfrm>
            <a:off x="7071601" y="797645"/>
            <a:ext cx="4805994" cy="3108543"/>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Highlights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 distance distribution of trips shows a similar distribution as see for the duration (right-skewed); with a median distance of 1.9km</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Comparing distance and duration per hour, some interesting difference are revealed:</a:t>
            </a:r>
          </a:p>
          <a:p>
            <a:pPr marL="742950" lvl="1"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The trip duration on weekend-afternoons is higher than average (~12 min), but the distance of these trips stays around the median (1.9km)</a:t>
            </a:r>
          </a:p>
          <a:p>
            <a:pPr marL="742950" lvl="1"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On peak commuting hours on weekdays, the duration stays around it’s median (~10 min), whereas the trip distance sees its peak (2.4km around 8-9am)</a:t>
            </a:r>
          </a:p>
          <a:p>
            <a:pPr marL="742950" lvl="1" indent="-285750">
              <a:buFont typeface="Arial" panose="020B0604020202020204" pitchFamily="34" charset="0"/>
              <a:buChar char="•"/>
            </a:pPr>
            <a:endPar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Rectangle 13">
            <a:extLst>
              <a:ext uri="{FF2B5EF4-FFF2-40B4-BE49-F238E27FC236}">
                <a16:creationId xmlns:a16="http://schemas.microsoft.com/office/drawing/2014/main" id="{9A868562-8176-B74E-8A48-391904C0DAE7}"/>
              </a:ext>
            </a:extLst>
          </p:cNvPr>
          <p:cNvSpPr/>
          <p:nvPr/>
        </p:nvSpPr>
        <p:spPr>
          <a:xfrm>
            <a:off x="7071601" y="3844049"/>
            <a:ext cx="4805995" cy="2246769"/>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Insights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We see ~500 trips where the duration &gt; 0 but the distance is zero. This could be caused by the fact distance is measured between start and end-point; hence it’s is zero if the user returns to the starting position.</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Overall, we see that there is a strong positive correlation (correlation coefficient of 0.67</a:t>
            </a:r>
            <a:r>
              <a:rPr lang="en-US" sz="1400" baseline="300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1</a:t>
            </a: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 between distance and duration. Applying regression</a:t>
            </a:r>
            <a:r>
              <a:rPr lang="en-US" sz="1400" baseline="300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 reveals an average speed of bikers of 8 km/h.</a:t>
            </a:r>
            <a:endParaRPr lang="en-US" sz="15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 name="Rectangle 14">
            <a:extLst>
              <a:ext uri="{FF2B5EF4-FFF2-40B4-BE49-F238E27FC236}">
                <a16:creationId xmlns:a16="http://schemas.microsoft.com/office/drawing/2014/main" id="{A80DB7B7-3C8D-CE44-918E-DAEBD573CB71}"/>
              </a:ext>
            </a:extLst>
          </p:cNvPr>
          <p:cNvSpPr/>
          <p:nvPr/>
        </p:nvSpPr>
        <p:spPr>
          <a:xfrm>
            <a:off x="7071601" y="6115219"/>
            <a:ext cx="4941723" cy="707886"/>
          </a:xfrm>
          <a:prstGeom prst="rect">
            <a:avLst/>
          </a:prstGeom>
        </p:spPr>
        <p:txBody>
          <a:bodyPr wrap="square">
            <a:spAutoFit/>
          </a:bodyPr>
          <a:lstStyle/>
          <a:p>
            <a:pPr marL="228600" lvl="0" indent="-228600">
              <a:buAutoNum type="arabicPeriod"/>
            </a:pPr>
            <a:r>
              <a:rPr lang="en-MY"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Calculated on a subset with outliers removed (duration &gt; 0 and &lt; 60 mins, distance &gt; 0 km)</a:t>
            </a:r>
          </a:p>
          <a:p>
            <a:pPr marL="228600" lvl="0" indent="-228600">
              <a:buAutoNum type="arabicPeriod"/>
            </a:pPr>
            <a:r>
              <a:rPr lang="en-MY"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Value based on regression based on subset mentioned in (1). In the plot on the left, a regression line is plotted where the regression was applied on the log-transformed distance and duration, which proved to have a superior RMSE of 119 vs. 185 for trips in the lower left quadrant (by median trip duration and median trip distance).</a:t>
            </a:r>
            <a:endPar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6469753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descr="page3image18875712">
            <a:extLst>
              <a:ext uri="{FF2B5EF4-FFF2-40B4-BE49-F238E27FC236}">
                <a16:creationId xmlns:a16="http://schemas.microsoft.com/office/drawing/2014/main" id="{AF11C73E-2426-454A-8936-463E0622CB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899400" cy="4572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5201DB4-9B2F-8A45-B2FA-2B96FD6A078E}"/>
              </a:ext>
            </a:extLst>
          </p:cNvPr>
          <p:cNvPicPr>
            <a:picLocks noChangeAspect="1"/>
          </p:cNvPicPr>
          <p:nvPr/>
        </p:nvPicPr>
        <p:blipFill>
          <a:blip r:embed="rId3"/>
          <a:stretch>
            <a:fillRect/>
          </a:stretch>
        </p:blipFill>
        <p:spPr>
          <a:xfrm>
            <a:off x="3108960" y="15240"/>
            <a:ext cx="12192000" cy="6858000"/>
          </a:xfrm>
          <a:prstGeom prst="rect">
            <a:avLst/>
          </a:prstGeom>
        </p:spPr>
      </p:pic>
      <p:sp>
        <p:nvSpPr>
          <p:cNvPr id="8" name="Rectangle 7">
            <a:extLst>
              <a:ext uri="{FF2B5EF4-FFF2-40B4-BE49-F238E27FC236}">
                <a16:creationId xmlns:a16="http://schemas.microsoft.com/office/drawing/2014/main" id="{1CE06107-B9E4-B54C-B431-478EB5B5B91C}"/>
              </a:ext>
            </a:extLst>
          </p:cNvPr>
          <p:cNvSpPr/>
          <p:nvPr/>
        </p:nvSpPr>
        <p:spPr>
          <a:xfrm>
            <a:off x="0" y="0"/>
            <a:ext cx="12009120" cy="8001000"/>
          </a:xfrm>
          <a:prstGeom prst="rect">
            <a:avLst/>
          </a:prstGeom>
          <a:gradFill flip="none" rotWithShape="1">
            <a:gsLst>
              <a:gs pos="12000">
                <a:srgbClr val="FFFFFF">
                  <a:alpha val="27000"/>
                </a:srgbClr>
              </a:gs>
              <a:gs pos="0">
                <a:schemeClr val="bg1">
                  <a:alpha val="0"/>
                </a:schemeClr>
              </a:gs>
              <a:gs pos="36000">
                <a:schemeClr val="bg1">
                  <a:alpha val="83000"/>
                </a:schemeClr>
              </a:gs>
              <a:gs pos="65000">
                <a:schemeClr val="bg1"/>
              </a:gs>
              <a:gs pos="100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C420984B-49F3-5C44-8393-76D666BC48D7}"/>
              </a:ext>
            </a:extLst>
          </p:cNvPr>
          <p:cNvSpPr>
            <a:spLocks noChangeArrowheads="1"/>
          </p:cNvSpPr>
          <p:nvPr/>
        </p:nvSpPr>
        <p:spPr bwMode="auto">
          <a:xfrm>
            <a:off x="340963" y="228600"/>
            <a:ext cx="2280317"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A50000"/>
                </a:solidFill>
                <a:effectLst/>
                <a:latin typeface="HelveticaNeue" panose="02000503000000020004" pitchFamily="2" charset="0"/>
              </a:rPr>
              <a:t>Conclusion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42DB3E8D-BEFC-7E47-9527-06918E2A2C72}"/>
              </a:ext>
            </a:extLst>
          </p:cNvPr>
          <p:cNvSpPr/>
          <p:nvPr/>
        </p:nvSpPr>
        <p:spPr>
          <a:xfrm>
            <a:off x="5213385" y="6642556"/>
            <a:ext cx="1765227" cy="215444"/>
          </a:xfrm>
          <a:prstGeom prst="rect">
            <a:avLst/>
          </a:prstGeom>
        </p:spPr>
        <p:txBody>
          <a:bodyPr wrap="none">
            <a:spAutoFit/>
          </a:bodyPr>
          <a:lstStyle/>
          <a:p>
            <a:pPr lvl="0"/>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hlinkClick r:id="rId4">
                  <a:extLst>
                    <a:ext uri="{A12FA001-AC4F-418D-AE19-62706E023703}">
                      <ahyp:hlinkClr xmlns:ahyp="http://schemas.microsoft.com/office/drawing/2018/hyperlinkcolor" val="tx"/>
                    </a:ext>
                  </a:extLst>
                </a:hlinkClick>
              </a:rPr>
              <a:t>GIJS VAN PAMELEN</a:t>
            </a:r>
            <a:r>
              <a:rPr lang="en-US" sz="800" dirty="0">
                <a:solidFill>
                  <a:prstClr val="white">
                    <a:lumMod val="50000"/>
                  </a:prstClr>
                </a:solidFill>
                <a:latin typeface="Helvetica Neue" panose="02000503000000020004" pitchFamily="2" charset="0"/>
                <a:ea typeface="Helvetica Neue" panose="02000503000000020004" pitchFamily="2" charset="0"/>
                <a:cs typeface="Helvetica Neue" panose="02000503000000020004" pitchFamily="2" charset="0"/>
              </a:rPr>
              <a:t> for UDACITY</a:t>
            </a:r>
          </a:p>
        </p:txBody>
      </p:sp>
      <p:sp>
        <p:nvSpPr>
          <p:cNvPr id="9" name="Rectangle 8">
            <a:extLst>
              <a:ext uri="{FF2B5EF4-FFF2-40B4-BE49-F238E27FC236}">
                <a16:creationId xmlns:a16="http://schemas.microsoft.com/office/drawing/2014/main" id="{30198199-1D77-C243-8BF6-1CAE265A4229}"/>
              </a:ext>
            </a:extLst>
          </p:cNvPr>
          <p:cNvSpPr/>
          <p:nvPr/>
        </p:nvSpPr>
        <p:spPr>
          <a:xfrm>
            <a:off x="340961" y="806560"/>
            <a:ext cx="5860141" cy="5693866"/>
          </a:xfrm>
          <a:prstGeom prst="rect">
            <a:avLst/>
          </a:prstGeom>
        </p:spPr>
        <p:txBody>
          <a:bodyPr wrap="square">
            <a:spAutoFit/>
          </a:bodyPr>
          <a:lstStyle/>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Strong weekly growth of trips (19.1%) </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This growth correlates mainly with a strong growth of ‘Subscribers’ making trips (+33% week-on-week).</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Most trips occur in San Francisco (~85% of total), however, the growth is present across all locations in week 4 and 5 (trip growth from week 4-5 is &gt; 18% for all locations).</a:t>
            </a:r>
          </a:p>
          <a:p>
            <a:pPr marL="285750" indent="-285750">
              <a:buFont typeface="Arial" panose="020B0604020202020204" pitchFamily="34" charset="0"/>
              <a:buChar char="•"/>
            </a:pPr>
            <a:endPar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pPr marL="285750" indent="-285750">
              <a:buFont typeface="Arial" panose="020B0604020202020204" pitchFamily="34" charset="0"/>
              <a:buChar char="•"/>
            </a:pPr>
            <a:endPar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Distinct patterns of bikes usage for weekends and weekdays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On weekdays, there are 56% more trips compared to weekends.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51% of all trips on weekdays occurring during the 6 morning and evening rush hours (8-11 am, 5-8 pm).</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During the morning rush-hours, we also observe an up-to 25% increase in trip-distance compared to the median distance (1.9km).</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On weekend, most trips occur in the afternoon. In the afternoon, we see an increase in trip duration of up-to 20% compared to the median (~10 min), without a notable increase in trip duration.</a:t>
            </a:r>
          </a:p>
          <a:p>
            <a:endPar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endPar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400" b="1"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Understanding bike usage patterns could improve LYFT’s business</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Marketing &amp; differential pricing could help drive business towards hours or days where less trips are recorded.</a:t>
            </a:r>
          </a:p>
          <a:p>
            <a:pPr marL="285750" indent="-285750">
              <a:buFont typeface="Arial" panose="020B0604020202020204" pitchFamily="34" charset="0"/>
              <a:buChar char="•"/>
            </a:pPr>
            <a:r>
              <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rPr>
              <a:t>Bikes could be optimized for the observed usage patterns in terms of i.e. the battery-pack required for e-bikes.</a:t>
            </a:r>
          </a:p>
          <a:p>
            <a:pPr marL="742950" lvl="1" indent="-285750">
              <a:buFont typeface="Arial" panose="020B0604020202020204" pitchFamily="34" charset="0"/>
              <a:buChar char="•"/>
            </a:pPr>
            <a:endParaRPr lang="en-US" sz="1400" dirty="0">
              <a:solidFill>
                <a:srgbClr val="595959"/>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0543614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3143</TotalTime>
  <Words>1756</Words>
  <Application>Microsoft Macintosh PowerPoint</Application>
  <PresentationFormat>Widescreen</PresentationFormat>
  <Paragraphs>126</Paragraphs>
  <Slides>10</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Helvetica Neue</vt:lpstr>
      <vt:lpstr>HelveticaNeue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Gijs van Pamelen</dc:creator>
  <cp:lastModifiedBy>Gijs van Pamelen</cp:lastModifiedBy>
  <cp:revision>49</cp:revision>
  <dcterms:created xsi:type="dcterms:W3CDTF">2020-05-19T09:31:04Z</dcterms:created>
  <dcterms:modified xsi:type="dcterms:W3CDTF">2020-05-21T13:54:25Z</dcterms:modified>
</cp:coreProperties>
</file>